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theme/themeOverride5.xml" ContentType="application/vnd.openxmlformats-officedocument.themeOverr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charts/chart13.xml" ContentType="application/vnd.openxmlformats-officedocument.drawingml.chart+xml"/>
  <Override PartName="/ppt/charts/chart15.xml" ContentType="application/vnd.openxmlformats-officedocument.drawingml.chart+xml"/>
  <Override PartName="/ppt/charts/chart24.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22.xml" ContentType="application/vnd.openxmlformats-officedocument.drawingml.chart+xml"/>
  <Override PartName="/ppt/charts/chart7.xml" ContentType="application/vnd.openxmlformats-officedocument.drawingml.chart+xml"/>
  <Override PartName="/ppt/charts/chart20.xml" ContentType="application/vnd.openxmlformats-officedocument.drawingml.chart+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charts/chart18.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charts/chart16.xml" ContentType="application/vnd.openxmlformats-officedocument.drawingml.chart+xml"/>
  <Override PartName="/ppt/theme/themeOverride4.xml" ContentType="application/vnd.openxmlformats-officedocument.themeOverride+xml"/>
  <Override PartName="/ppt/charts/chart25.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charts/chart14.xml" ContentType="application/vnd.openxmlformats-officedocument.drawingml.chart+xml"/>
  <Override PartName="/ppt/charts/chart23.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charts/chart8.xml" ContentType="application/vnd.openxmlformats-officedocument.drawingml.chart+xml"/>
  <Override PartName="/ppt/charts/chart12.xml" ContentType="application/vnd.openxmlformats-officedocument.drawingml.chart+xml"/>
  <Override PartName="/ppt/charts/chart21.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Override PartName="/ppt/charts/chart4.xml" ContentType="application/vnd.openxmlformats-officedocument.drawingml.chart+xml"/>
  <Override PartName="/ppt/slides/slide8.xml" ContentType="application/vnd.openxmlformats-officedocument.presentationml.slide+xml"/>
  <Override PartName="/ppt/handoutMasters/handoutMaster1.xml" ContentType="application/vnd.openxmlformats-officedocument.presentationml.handoutMaster+xml"/>
  <Override PartName="/ppt/charts/chart2.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charts/chart19.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wmf" ContentType="image/x-wmf"/>
  <Override PartName="/ppt/theme/themeOverride3.xml" ContentType="application/vnd.openxmlformats-officedocument.themeOverride+xml"/>
  <Override PartName="/ppt/charts/chart26.xml" ContentType="application/vnd.openxmlformats-officedocument.drawingml.char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84" r:id="rId1"/>
  </p:sldMasterIdLst>
  <p:notesMasterIdLst>
    <p:notesMasterId r:id="rId50"/>
  </p:notesMasterIdLst>
  <p:handoutMasterIdLst>
    <p:handoutMasterId r:id="rId51"/>
  </p:handoutMasterIdLst>
  <p:sldIdLst>
    <p:sldId id="256" r:id="rId2"/>
    <p:sldId id="257" r:id="rId3"/>
    <p:sldId id="285" r:id="rId4"/>
    <p:sldId id="286" r:id="rId5"/>
    <p:sldId id="258" r:id="rId6"/>
    <p:sldId id="287" r:id="rId7"/>
    <p:sldId id="288" r:id="rId8"/>
    <p:sldId id="290" r:id="rId9"/>
    <p:sldId id="291" r:id="rId10"/>
    <p:sldId id="292" r:id="rId11"/>
    <p:sldId id="267" r:id="rId12"/>
    <p:sldId id="289" r:id="rId13"/>
    <p:sldId id="309" r:id="rId14"/>
    <p:sldId id="310" r:id="rId15"/>
    <p:sldId id="268" r:id="rId16"/>
    <p:sldId id="297" r:id="rId17"/>
    <p:sldId id="306" r:id="rId18"/>
    <p:sldId id="307" r:id="rId19"/>
    <p:sldId id="308" r:id="rId20"/>
    <p:sldId id="304" r:id="rId21"/>
    <p:sldId id="305" r:id="rId22"/>
    <p:sldId id="270" r:id="rId23"/>
    <p:sldId id="271" r:id="rId24"/>
    <p:sldId id="293" r:id="rId25"/>
    <p:sldId id="273" r:id="rId26"/>
    <p:sldId id="298" r:id="rId27"/>
    <p:sldId id="296" r:id="rId28"/>
    <p:sldId id="274" r:id="rId29"/>
    <p:sldId id="294" r:id="rId30"/>
    <p:sldId id="295" r:id="rId31"/>
    <p:sldId id="275" r:id="rId32"/>
    <p:sldId id="299" r:id="rId33"/>
    <p:sldId id="276" r:id="rId34"/>
    <p:sldId id="277" r:id="rId35"/>
    <p:sldId id="300" r:id="rId36"/>
    <p:sldId id="279" r:id="rId37"/>
    <p:sldId id="280" r:id="rId38"/>
    <p:sldId id="301" r:id="rId39"/>
    <p:sldId id="281" r:id="rId40"/>
    <p:sldId id="302" r:id="rId41"/>
    <p:sldId id="312" r:id="rId42"/>
    <p:sldId id="313" r:id="rId43"/>
    <p:sldId id="316" r:id="rId44"/>
    <p:sldId id="317" r:id="rId45"/>
    <p:sldId id="318" r:id="rId46"/>
    <p:sldId id="319" r:id="rId47"/>
    <p:sldId id="320" r:id="rId48"/>
    <p:sldId id="303" r:id="rId49"/>
  </p:sldIdLst>
  <p:sldSz cx="9144000" cy="6858000" type="screen4x3"/>
  <p:notesSz cx="6662738"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9966FF"/>
    <a:srgbClr val="FF1111"/>
    <a:srgbClr val="008000"/>
    <a:srgbClr val="006600"/>
    <a:srgbClr val="9933FF"/>
    <a:srgbClr val="FF3300"/>
    <a:srgbClr val="FF0000"/>
    <a:srgbClr val="FF6600"/>
    <a:srgbClr val="FFFFFF"/>
  </p:clrMru>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Stile con tema 1 - Colore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Stile con tema 1 - Colore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Stile con tema 1 - Colore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6D9F66E-5EB9-4882-86FB-DCBF35E3C3E4}" styleName="Stile medio 4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1E171933-4619-4E11-9A3F-F7608DF75F80}" styleName="Stile medio 1 - Colore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4B1156A-380E-4F78-BDF5-A606A8083BF9}" styleName="Stile medio 4 - Colore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Stile medio 4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FECB4D8-DB02-4DC6-A0A2-4F2EBAE1DC90}" styleName="Stile medio 1 - Colore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Stile medio 1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25E5076-3810-47DD-B79F-674D7AD40C01}" styleName="Stile scuro 1 - Color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5" autoAdjust="0"/>
    <p:restoredTop sz="86333" autoAdjust="0"/>
  </p:normalViewPr>
  <p:slideViewPr>
    <p:cSldViewPr>
      <p:cViewPr>
        <p:scale>
          <a:sx n="90" d="100"/>
          <a:sy n="90" d="100"/>
        </p:scale>
        <p:origin x="-2160" y="-234"/>
      </p:cViewPr>
      <p:guideLst>
        <p:guide orient="horz" pos="2160"/>
        <p:guide pos="2880"/>
      </p:guideLst>
    </p:cSldViewPr>
  </p:slideViewPr>
  <p:outlineViewPr>
    <p:cViewPr>
      <p:scale>
        <a:sx n="33" d="100"/>
        <a:sy n="33" d="100"/>
      </p:scale>
      <p:origin x="0" y="3627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4038" y="-102"/>
      </p:cViewPr>
      <p:guideLst>
        <p:guide orient="horz" pos="3127"/>
        <p:guide pos="2099"/>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C:\Users\cbr0091\Desktop\Nuovo%20Foglio%20di%20lavoro%20di%20Microsoft%20Office%20Excel.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cbr0091\Desktop\impexpo%202013.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cbr0091\Desktop\impexpo%202013.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cbr0091\Desktop\anno%202013\AMBIENTE%20CREDITO%20PROP%20EXPORT%20BREVETTI.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cbr0091\Desktop\anno%202013\AMBIENTE%20CREDITO%20PROP%20EXPORT%20BREVETTI.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cbr0091\Desktop\AMBIENTE%20CREDITO%20PROP%20EXPORT%20BREVETTI.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cbr0100\Desktop\Giornata%20Economia%202012\2012%20GIORNATA%20ECONOMIA%20(Salvato%20automaticamente).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cbr0091\Desktop\anno%202013\file%20excel\startup.xlsx" TargetMode="External"/></Relationships>
</file>

<file path=ppt/charts/_rels/chart17.xml.rels><?xml version="1.0" encoding="UTF-8" standalone="yes"?>
<Relationships xmlns="http://schemas.openxmlformats.org/package/2006/relationships"><Relationship Id="rId2" Type="http://schemas.openxmlformats.org/officeDocument/2006/relationships/oleObject" Target="file:///\\camerabr.it\AreaComune\Statistica\ge2012\infrastrutture\porto.xls" TargetMode="External"/><Relationship Id="rId1" Type="http://schemas.openxmlformats.org/officeDocument/2006/relationships/themeOverride" Target="../theme/themeOverride3.xml"/></Relationships>
</file>

<file path=ppt/charts/_rels/chart18.xml.rels><?xml version="1.0" encoding="UTF-8" standalone="yes"?>
<Relationships xmlns="http://schemas.openxmlformats.org/package/2006/relationships"><Relationship Id="rId1" Type="http://schemas.openxmlformats.org/officeDocument/2006/relationships/oleObject" Target="file:///C:\Users\cbr0091\Desktop\2012\aeroporto\Nuovo%20Foglio%20di%20lavoro%20di%20Microsoft%20Office%20Excel.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cbr0091\Desktop\2012\aeroporto\Nuovo%20Foglio%20di%20lavoro%20di%20Microsoft%20Office%20Excel.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cbr0091\Desktop\Nuovo%20Foglio%20di%20lavoro%20di%20Microsoft%20Office%20Excel.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Users\cbr0091\Desktop\2012\commercio%20e%20forme%20giuridiche\Nuovo%20Foglio%20di%20lavoro%20di%20Microsoft%20Office%20Excel.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Users\cbr0091\Desktop\REDDITO.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C:\Users\cbr0091\Desktop\REDDITO.xlsx" TargetMode="External"/></Relationships>
</file>

<file path=ppt/charts/_rels/chart23.xml.rels><?xml version="1.0" encoding="UTF-8" standalone="yes"?>
<Relationships xmlns="http://schemas.openxmlformats.org/package/2006/relationships"><Relationship Id="rId3" Type="http://schemas.openxmlformats.org/officeDocument/2006/relationships/oleObject" Target="file:///F:\sytrutturericNuovo%20Foglio%20di%20lavoro%20di%20Microsoft%20Office%20Excel.xlsx" TargetMode="External"/><Relationship Id="rId2" Type="http://schemas.openxmlformats.org/officeDocument/2006/relationships/image" Target="../media/image12.jpeg"/><Relationship Id="rId1" Type="http://schemas.openxmlformats.org/officeDocument/2006/relationships/themeOverride" Target="../theme/themeOverride4.xml"/></Relationships>
</file>

<file path=ppt/charts/_rels/chart24.xml.rels><?xml version="1.0" encoding="UTF-8" standalone="yes"?>
<Relationships xmlns="http://schemas.openxmlformats.org/package/2006/relationships"><Relationship Id="rId3" Type="http://schemas.openxmlformats.org/officeDocument/2006/relationships/oleObject" Target="file:///F:\sytrutturericNuovo%20Foglio%20di%20lavoro%20di%20Microsoft%20Office%20Excel.xlsx" TargetMode="External"/><Relationship Id="rId2" Type="http://schemas.openxmlformats.org/officeDocument/2006/relationships/image" Target="../media/image12.jpeg"/><Relationship Id="rId1" Type="http://schemas.openxmlformats.org/officeDocument/2006/relationships/themeOverride" Target="../theme/themeOverride5.xml"/></Relationships>
</file>

<file path=ppt/charts/_rels/chart25.xml.rels><?xml version="1.0" encoding="UTF-8" standalone="yes"?>
<Relationships xmlns="http://schemas.openxmlformats.org/package/2006/relationships"><Relationship Id="rId1" Type="http://schemas.openxmlformats.org/officeDocument/2006/relationships/oleObject" Target="file:///F:\turismol%20(2).xlsx"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file:///F:\turismol%20(2).xlsx" TargetMode="External"/></Relationships>
</file>

<file path=ppt/charts/_rels/chart3.xml.rels><?xml version="1.0" encoding="UTF-8" standalone="yes"?>
<Relationships xmlns="http://schemas.openxmlformats.org/package/2006/relationships"><Relationship Id="rId2" Type="http://schemas.openxmlformats.org/officeDocument/2006/relationships/oleObject" Target="file:///C:\Users\cbr0091\Desktop\anno%202013\anno%202013.xlsx" TargetMode="External"/><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1" Type="http://schemas.openxmlformats.org/officeDocument/2006/relationships/oleObject" Target="file:///C:\Users\cbr0091\Desktop\anno%202013\file%20excel\risultati%20economici.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cbr0091\Desktop\anno%202013\file%20excel\risultati%20economici.xlsx" TargetMode="External"/></Relationships>
</file>

<file path=ppt/charts/_rels/chart6.xml.rels><?xml version="1.0" encoding="UTF-8" standalone="yes"?>
<Relationships xmlns="http://schemas.openxmlformats.org/package/2006/relationships"><Relationship Id="rId2" Type="http://schemas.openxmlformats.org/officeDocument/2006/relationships/oleObject" Target="file:///C:\Users\cbr0091\Desktop\forze%20lavoro.xlsx" TargetMode="External"/><Relationship Id="rId1" Type="http://schemas.openxmlformats.org/officeDocument/2006/relationships/image" Target="../media/image8.jpeg"/></Relationships>
</file>

<file path=ppt/charts/_rels/chart7.xml.rels><?xml version="1.0" encoding="UTF-8" standalone="yes"?>
<Relationships xmlns="http://schemas.openxmlformats.org/package/2006/relationships"><Relationship Id="rId1" Type="http://schemas.openxmlformats.org/officeDocument/2006/relationships/oleObject" Target="file:///C:\Users\cbr0091\Desktop\REDDITO.xlsx" TargetMode="External"/></Relationships>
</file>

<file path=ppt/charts/_rels/chart8.xml.rels><?xml version="1.0" encoding="UTF-8" standalone="yes"?>
<Relationships xmlns="http://schemas.openxmlformats.org/package/2006/relationships"><Relationship Id="rId2" Type="http://schemas.openxmlformats.org/officeDocument/2006/relationships/oleObject" Target="file:///C:\Users\cbr0091\Desktop\REDDITO.xlsx" TargetMode="External"/><Relationship Id="rId1" Type="http://schemas.openxmlformats.org/officeDocument/2006/relationships/themeOverride" Target="../theme/themeOverride2.xml"/></Relationships>
</file>

<file path=ppt/charts/_rels/chart9.xml.rels><?xml version="1.0" encoding="UTF-8" standalone="yes"?>
<Relationships xmlns="http://schemas.openxmlformats.org/package/2006/relationships"><Relationship Id="rId1" Type="http://schemas.openxmlformats.org/officeDocument/2006/relationships/oleObject" Target="file:///C:\Users\cbr0091\Desktop\impexpo%20201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it-IT"/>
  <c:chart>
    <c:title>
      <c:tx>
        <c:rich>
          <a:bodyPr/>
          <a:lstStyle/>
          <a:p>
            <a:pPr>
              <a:defRPr>
                <a:solidFill>
                  <a:schemeClr val="accent2">
                    <a:lumMod val="50000"/>
                  </a:schemeClr>
                </a:solidFill>
              </a:defRPr>
            </a:pPr>
            <a:r>
              <a:rPr lang="en-US" dirty="0" smtClean="0">
                <a:solidFill>
                  <a:schemeClr val="accent2">
                    <a:lumMod val="50000"/>
                  </a:schemeClr>
                </a:solidFill>
              </a:rPr>
              <a:t>TASSO DI CRESCITA</a:t>
            </a:r>
            <a:endParaRPr lang="en-US" dirty="0">
              <a:solidFill>
                <a:schemeClr val="accent2">
                  <a:lumMod val="50000"/>
                </a:schemeClr>
              </a:solidFill>
            </a:endParaRPr>
          </a:p>
        </c:rich>
      </c:tx>
      <c:layout/>
    </c:title>
    <c:plotArea>
      <c:layout>
        <c:manualLayout>
          <c:layoutTarget val="inner"/>
          <c:xMode val="edge"/>
          <c:yMode val="edge"/>
          <c:x val="3.0555477252113064E-2"/>
          <c:y val="0.22972505369773813"/>
          <c:w val="0.96111111111111114"/>
          <c:h val="0.73625036453776616"/>
        </c:manualLayout>
      </c:layout>
      <c:lineChart>
        <c:grouping val="standard"/>
        <c:ser>
          <c:idx val="0"/>
          <c:order val="0"/>
          <c:tx>
            <c:strRef>
              <c:f>Foglio1!$A$2</c:f>
              <c:strCache>
                <c:ptCount val="1"/>
                <c:pt idx="0">
                  <c:v>tasso di crescita</c:v>
                </c:pt>
              </c:strCache>
            </c:strRef>
          </c:tx>
          <c:dLbls>
            <c:spPr>
              <a:solidFill>
                <a:schemeClr val="bg1"/>
              </a:solidFill>
              <a:ln w="15875">
                <a:solidFill>
                  <a:schemeClr val="accent1"/>
                </a:solidFill>
              </a:ln>
            </c:spPr>
            <c:showVal val="1"/>
          </c:dLbls>
          <c:cat>
            <c:numRef>
              <c:f>Foglio1!$B$1:$F$1</c:f>
              <c:numCache>
                <c:formatCode>General</c:formatCode>
                <c:ptCount val="5"/>
                <c:pt idx="0">
                  <c:v>2013</c:v>
                </c:pt>
                <c:pt idx="1">
                  <c:v>2012</c:v>
                </c:pt>
                <c:pt idx="2">
                  <c:v>2011</c:v>
                </c:pt>
                <c:pt idx="3">
                  <c:v>2010</c:v>
                </c:pt>
                <c:pt idx="4">
                  <c:v>2009</c:v>
                </c:pt>
              </c:numCache>
            </c:numRef>
          </c:cat>
          <c:val>
            <c:numRef>
              <c:f>Foglio1!$B$2:$F$2</c:f>
              <c:numCache>
                <c:formatCode>General</c:formatCode>
                <c:ptCount val="5"/>
                <c:pt idx="0">
                  <c:v>-0.25</c:v>
                </c:pt>
                <c:pt idx="1">
                  <c:v>-0.65000000000000235</c:v>
                </c:pt>
                <c:pt idx="2">
                  <c:v>-0.97</c:v>
                </c:pt>
                <c:pt idx="3">
                  <c:v>0.87000000000000199</c:v>
                </c:pt>
                <c:pt idx="4">
                  <c:v>-0.43000000000000038</c:v>
                </c:pt>
              </c:numCache>
            </c:numRef>
          </c:val>
        </c:ser>
        <c:dLbls>
          <c:showVal val="1"/>
        </c:dLbls>
        <c:marker val="1"/>
        <c:axId val="69409408"/>
        <c:axId val="69661440"/>
      </c:lineChart>
      <c:catAx>
        <c:axId val="69409408"/>
        <c:scaling>
          <c:orientation val="maxMin"/>
        </c:scaling>
        <c:axPos val="b"/>
        <c:numFmt formatCode="General" sourceLinked="1"/>
        <c:tickLblPos val="high"/>
        <c:txPr>
          <a:bodyPr/>
          <a:lstStyle/>
          <a:p>
            <a:pPr>
              <a:defRPr b="1">
                <a:solidFill>
                  <a:schemeClr val="accent1">
                    <a:lumMod val="50000"/>
                  </a:schemeClr>
                </a:solidFill>
              </a:defRPr>
            </a:pPr>
            <a:endParaRPr lang="it-IT"/>
          </a:p>
        </c:txPr>
        <c:crossAx val="69661440"/>
        <c:crosses val="autoZero"/>
        <c:auto val="1"/>
        <c:lblAlgn val="ctr"/>
        <c:lblOffset val="100"/>
      </c:catAx>
      <c:valAx>
        <c:axId val="69661440"/>
        <c:scaling>
          <c:orientation val="minMax"/>
        </c:scaling>
        <c:delete val="1"/>
        <c:axPos val="r"/>
        <c:numFmt formatCode="General" sourceLinked="1"/>
        <c:tickLblPos val="none"/>
        <c:crossAx val="69409408"/>
        <c:crosses val="autoZero"/>
        <c:crossBetween val="between"/>
      </c:valAx>
    </c:plotArea>
    <c:plotVisOnly val="1"/>
  </c:chart>
  <c:spPr>
    <a:ln w="12700">
      <a:solidFill>
        <a:prstClr val="black"/>
      </a:solidFill>
    </a:ln>
  </c:sp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it-IT"/>
  <c:roundedCorners val="1"/>
  <c:style val="26"/>
  <c:chart>
    <c:view3D>
      <c:rAngAx val="1"/>
    </c:view3D>
    <c:plotArea>
      <c:layout/>
      <c:bar3DChart>
        <c:barDir val="bar"/>
        <c:grouping val="percentStacked"/>
        <c:ser>
          <c:idx val="0"/>
          <c:order val="0"/>
          <c:tx>
            <c:strRef>
              <c:f>Foglio18!$J$14</c:f>
              <c:strCache>
                <c:ptCount val="1"/>
                <c:pt idx="0">
                  <c:v>BRINDISI</c:v>
                </c:pt>
              </c:strCache>
            </c:strRef>
          </c:tx>
          <c:spPr>
            <a:solidFill>
              <a:schemeClr val="accent3">
                <a:lumMod val="60000"/>
                <a:lumOff val="40000"/>
              </a:schemeClr>
            </a:solidFill>
          </c:spPr>
          <c:dLbls>
            <c:txPr>
              <a:bodyPr/>
              <a:lstStyle/>
              <a:p>
                <a:pPr>
                  <a:defRPr sz="1400" b="1"/>
                </a:pPr>
                <a:endParaRPr lang="it-IT"/>
              </a:p>
            </c:txPr>
            <c:showVal val="1"/>
          </c:dLbls>
          <c:cat>
            <c:strRef>
              <c:f>Foglio18!$I$15:$I$23</c:f>
              <c:strCache>
                <c:ptCount val="9"/>
                <c:pt idx="0">
                  <c:v>Africa</c:v>
                </c:pt>
                <c:pt idx="1">
                  <c:v>America settentrionale</c:v>
                </c:pt>
                <c:pt idx="2">
                  <c:v>America centro-meridionale</c:v>
                </c:pt>
                <c:pt idx="3">
                  <c:v>Oceania e altri territori</c:v>
                </c:pt>
                <c:pt idx="4">
                  <c:v>Medio Oriente</c:v>
                </c:pt>
                <c:pt idx="5">
                  <c:v>Asia centrale</c:v>
                </c:pt>
                <c:pt idx="6">
                  <c:v>Asia orientale</c:v>
                </c:pt>
                <c:pt idx="7">
                  <c:v>Unione europea 28</c:v>
                </c:pt>
                <c:pt idx="8">
                  <c:v>Paesi europei non ue</c:v>
                </c:pt>
              </c:strCache>
            </c:strRef>
          </c:cat>
          <c:val>
            <c:numRef>
              <c:f>Foglio18!$J$15:$J$23</c:f>
              <c:numCache>
                <c:formatCode>#,##0.0</c:formatCode>
                <c:ptCount val="9"/>
                <c:pt idx="0">
                  <c:v>1.6508886021490858</c:v>
                </c:pt>
                <c:pt idx="1">
                  <c:v>13.837200907432614</c:v>
                </c:pt>
                <c:pt idx="2">
                  <c:v>3.1932341527198442</c:v>
                </c:pt>
                <c:pt idx="3">
                  <c:v>0.40869043664211313</c:v>
                </c:pt>
                <c:pt idx="4">
                  <c:v>1.5771057365384733</c:v>
                </c:pt>
                <c:pt idx="5">
                  <c:v>0.38371830922513844</c:v>
                </c:pt>
                <c:pt idx="6">
                  <c:v>7.0134813880558351</c:v>
                </c:pt>
                <c:pt idx="7">
                  <c:v>62.948657075050775</c:v>
                </c:pt>
                <c:pt idx="8">
                  <c:v>8.9870233921861171</c:v>
                </c:pt>
              </c:numCache>
            </c:numRef>
          </c:val>
        </c:ser>
        <c:ser>
          <c:idx val="1"/>
          <c:order val="1"/>
          <c:tx>
            <c:strRef>
              <c:f>Foglio18!$K$14</c:f>
              <c:strCache>
                <c:ptCount val="1"/>
                <c:pt idx="0">
                  <c:v>PUGLIA</c:v>
                </c:pt>
              </c:strCache>
            </c:strRef>
          </c:tx>
          <c:spPr>
            <a:solidFill>
              <a:srgbClr val="FF0000"/>
            </a:solidFill>
          </c:spPr>
          <c:dLbls>
            <c:showVal val="1"/>
          </c:dLbls>
          <c:cat>
            <c:strRef>
              <c:f>Foglio18!$I$15:$I$23</c:f>
              <c:strCache>
                <c:ptCount val="9"/>
                <c:pt idx="0">
                  <c:v>Africa</c:v>
                </c:pt>
                <c:pt idx="1">
                  <c:v>America settentrionale</c:v>
                </c:pt>
                <c:pt idx="2">
                  <c:v>America centro-meridionale</c:v>
                </c:pt>
                <c:pt idx="3">
                  <c:v>Oceania e altri territori</c:v>
                </c:pt>
                <c:pt idx="4">
                  <c:v>Medio Oriente</c:v>
                </c:pt>
                <c:pt idx="5">
                  <c:v>Asia centrale</c:v>
                </c:pt>
                <c:pt idx="6">
                  <c:v>Asia orientale</c:v>
                </c:pt>
                <c:pt idx="7">
                  <c:v>Unione europea 28</c:v>
                </c:pt>
                <c:pt idx="8">
                  <c:v>Paesi europei non ue</c:v>
                </c:pt>
              </c:strCache>
            </c:strRef>
          </c:cat>
          <c:val>
            <c:numRef>
              <c:f>Foglio18!$K$15:$K$23</c:f>
              <c:numCache>
                <c:formatCode>#,##0.0</c:formatCode>
                <c:ptCount val="9"/>
                <c:pt idx="0">
                  <c:v>3.3216290704919111</c:v>
                </c:pt>
                <c:pt idx="1">
                  <c:v>6.5551289919995464</c:v>
                </c:pt>
                <c:pt idx="2">
                  <c:v>1.6899897846579226</c:v>
                </c:pt>
                <c:pt idx="3">
                  <c:v>0.86275440531660064</c:v>
                </c:pt>
                <c:pt idx="4">
                  <c:v>4.2526357388238294</c:v>
                </c:pt>
                <c:pt idx="5">
                  <c:v>0.71548945385371265</c:v>
                </c:pt>
                <c:pt idx="6">
                  <c:v>5.0731152619678745</c:v>
                </c:pt>
                <c:pt idx="7">
                  <c:v>52.919379566933777</c:v>
                </c:pt>
                <c:pt idx="8">
                  <c:v>24.609877725955798</c:v>
                </c:pt>
              </c:numCache>
            </c:numRef>
          </c:val>
        </c:ser>
        <c:ser>
          <c:idx val="2"/>
          <c:order val="2"/>
          <c:tx>
            <c:strRef>
              <c:f>Foglio18!$L$14</c:f>
              <c:strCache>
                <c:ptCount val="1"/>
                <c:pt idx="0">
                  <c:v>ITALIA</c:v>
                </c:pt>
              </c:strCache>
            </c:strRef>
          </c:tx>
          <c:spPr>
            <a:solidFill>
              <a:srgbClr val="33CC33"/>
            </a:solidFill>
          </c:spPr>
          <c:dLbls>
            <c:showVal val="1"/>
          </c:dLbls>
          <c:cat>
            <c:strRef>
              <c:f>Foglio18!$I$15:$I$23</c:f>
              <c:strCache>
                <c:ptCount val="9"/>
                <c:pt idx="0">
                  <c:v>Africa</c:v>
                </c:pt>
                <c:pt idx="1">
                  <c:v>America settentrionale</c:v>
                </c:pt>
                <c:pt idx="2">
                  <c:v>America centro-meridionale</c:v>
                </c:pt>
                <c:pt idx="3">
                  <c:v>Oceania e altri territori</c:v>
                </c:pt>
                <c:pt idx="4">
                  <c:v>Medio Oriente</c:v>
                </c:pt>
                <c:pt idx="5">
                  <c:v>Asia centrale</c:v>
                </c:pt>
                <c:pt idx="6">
                  <c:v>Asia orientale</c:v>
                </c:pt>
                <c:pt idx="7">
                  <c:v>Unione europea 28</c:v>
                </c:pt>
                <c:pt idx="8">
                  <c:v>Paesi europei non ue</c:v>
                </c:pt>
              </c:strCache>
            </c:strRef>
          </c:cat>
          <c:val>
            <c:numRef>
              <c:f>Foglio18!$L$15:$L$23</c:f>
              <c:numCache>
                <c:formatCode>#,##0.0</c:formatCode>
                <c:ptCount val="9"/>
                <c:pt idx="0">
                  <c:v>5.2416571070517124</c:v>
                </c:pt>
                <c:pt idx="1">
                  <c:v>7.7087973600142474</c:v>
                </c:pt>
                <c:pt idx="2">
                  <c:v>3.7466246992549976</c:v>
                </c:pt>
                <c:pt idx="3">
                  <c:v>1.9101756433383241</c:v>
                </c:pt>
                <c:pt idx="4">
                  <c:v>5.1376753992089155</c:v>
                </c:pt>
                <c:pt idx="5">
                  <c:v>1.261791556832935</c:v>
                </c:pt>
                <c:pt idx="6">
                  <c:v>8.3147995171845768</c:v>
                </c:pt>
                <c:pt idx="7">
                  <c:v>53.683503720261314</c:v>
                </c:pt>
                <c:pt idx="8">
                  <c:v>12.994974996853401</c:v>
                </c:pt>
              </c:numCache>
            </c:numRef>
          </c:val>
        </c:ser>
        <c:shape val="box"/>
        <c:axId val="77677312"/>
        <c:axId val="77678848"/>
        <c:axId val="0"/>
      </c:bar3DChart>
      <c:catAx>
        <c:axId val="77677312"/>
        <c:scaling>
          <c:orientation val="minMax"/>
        </c:scaling>
        <c:axPos val="l"/>
        <c:tickLblPos val="nextTo"/>
        <c:crossAx val="77678848"/>
        <c:crosses val="autoZero"/>
        <c:auto val="1"/>
        <c:lblAlgn val="ctr"/>
        <c:lblOffset val="100"/>
      </c:catAx>
      <c:valAx>
        <c:axId val="77678848"/>
        <c:scaling>
          <c:orientation val="minMax"/>
        </c:scaling>
        <c:axPos val="b"/>
        <c:majorGridlines/>
        <c:numFmt formatCode="0%" sourceLinked="1"/>
        <c:tickLblPos val="none"/>
        <c:crossAx val="77677312"/>
        <c:crosses val="autoZero"/>
        <c:crossBetween val="between"/>
      </c:valAx>
    </c:plotArea>
    <c:legend>
      <c:legendPos val="b"/>
    </c:legend>
    <c:plotVisOnly val="1"/>
  </c:chart>
  <c:spPr>
    <a:ln>
      <a:solidFill>
        <a:sysClr val="windowText" lastClr="000000">
          <a:lumMod val="50000"/>
          <a:lumOff val="50000"/>
        </a:sysClr>
      </a:solidFill>
    </a:ln>
    <a:effectLst>
      <a:outerShdw blurRad="50800" dist="38100" dir="2700000" algn="tl" rotWithShape="0">
        <a:prstClr val="black">
          <a:alpha val="40000"/>
        </a:prstClr>
      </a:outerShdw>
    </a:effectLst>
  </c:sp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it-IT"/>
  <c:roundedCorners val="1"/>
  <c:style val="26"/>
  <c:chart>
    <c:view3D>
      <c:rAngAx val="1"/>
    </c:view3D>
    <c:plotArea>
      <c:layout/>
      <c:bar3DChart>
        <c:barDir val="bar"/>
        <c:grouping val="percentStacked"/>
        <c:ser>
          <c:idx val="0"/>
          <c:order val="0"/>
          <c:tx>
            <c:strRef>
              <c:f>Foglio17!$B$18</c:f>
              <c:strCache>
                <c:ptCount val="1"/>
                <c:pt idx="0">
                  <c:v>Brindisi</c:v>
                </c:pt>
              </c:strCache>
            </c:strRef>
          </c:tx>
          <c:spPr>
            <a:solidFill>
              <a:schemeClr val="accent3">
                <a:lumMod val="75000"/>
              </a:schemeClr>
            </a:solidFill>
          </c:spPr>
          <c:dLbls>
            <c:txPr>
              <a:bodyPr/>
              <a:lstStyle/>
              <a:p>
                <a:pPr>
                  <a:defRPr b="1"/>
                </a:pPr>
                <a:endParaRPr lang="it-IT"/>
              </a:p>
            </c:txPr>
            <c:showVal val="1"/>
          </c:dLbls>
          <c:cat>
            <c:strRef>
              <c:f>Foglio17!$A$19:$A$25</c:f>
              <c:strCache>
                <c:ptCount val="7"/>
                <c:pt idx="0">
                  <c:v>Prodotti dell'agricoltura, della silvicoltura e della pesca</c:v>
                </c:pt>
                <c:pt idx="1">
                  <c:v>Prodotti alimentari, bevande e tabacco</c:v>
                </c:pt>
                <c:pt idx="2">
                  <c:v>Prodotti tessili, abbigliamento, pelli e accessori</c:v>
                </c:pt>
                <c:pt idx="3">
                  <c:v>Legno e prodotti in legno; carta e stampa</c:v>
                </c:pt>
                <c:pt idx="4">
                  <c:v>Chimica, gomma plastica</c:v>
                </c:pt>
                <c:pt idx="5">
                  <c:v>Metalmeccanica elettronica app. elettrici</c:v>
                </c:pt>
                <c:pt idx="6">
                  <c:v>Altre industrie</c:v>
                </c:pt>
              </c:strCache>
            </c:strRef>
          </c:cat>
          <c:val>
            <c:numRef>
              <c:f>Foglio17!$B$19:$B$25</c:f>
              <c:numCache>
                <c:formatCode>General</c:formatCode>
                <c:ptCount val="7"/>
                <c:pt idx="0">
                  <c:v>3.4</c:v>
                </c:pt>
                <c:pt idx="1">
                  <c:v>8.9</c:v>
                </c:pt>
                <c:pt idx="2">
                  <c:v>0.9</c:v>
                </c:pt>
                <c:pt idx="3">
                  <c:v>0.30000000000000032</c:v>
                </c:pt>
                <c:pt idx="4">
                  <c:v>38.300000000000004</c:v>
                </c:pt>
                <c:pt idx="5">
                  <c:v>21.2</c:v>
                </c:pt>
                <c:pt idx="6">
                  <c:v>27</c:v>
                </c:pt>
              </c:numCache>
            </c:numRef>
          </c:val>
        </c:ser>
        <c:ser>
          <c:idx val="1"/>
          <c:order val="1"/>
          <c:tx>
            <c:strRef>
              <c:f>Foglio17!$C$18</c:f>
              <c:strCache>
                <c:ptCount val="1"/>
                <c:pt idx="0">
                  <c:v>Puglia</c:v>
                </c:pt>
              </c:strCache>
            </c:strRef>
          </c:tx>
          <c:spPr>
            <a:solidFill>
              <a:srgbClr val="FF0000"/>
            </a:solidFill>
          </c:spPr>
          <c:dLbls>
            <c:showVal val="1"/>
          </c:dLbls>
          <c:cat>
            <c:strRef>
              <c:f>Foglio17!$A$19:$A$25</c:f>
              <c:strCache>
                <c:ptCount val="7"/>
                <c:pt idx="0">
                  <c:v>Prodotti dell'agricoltura, della silvicoltura e della pesca</c:v>
                </c:pt>
                <c:pt idx="1">
                  <c:v>Prodotti alimentari, bevande e tabacco</c:v>
                </c:pt>
                <c:pt idx="2">
                  <c:v>Prodotti tessili, abbigliamento, pelli e accessori</c:v>
                </c:pt>
                <c:pt idx="3">
                  <c:v>Legno e prodotti in legno; carta e stampa</c:v>
                </c:pt>
                <c:pt idx="4">
                  <c:v>Chimica, gomma plastica</c:v>
                </c:pt>
                <c:pt idx="5">
                  <c:v>Metalmeccanica elettronica app. elettrici</c:v>
                </c:pt>
                <c:pt idx="6">
                  <c:v>Altre industrie</c:v>
                </c:pt>
              </c:strCache>
            </c:strRef>
          </c:cat>
          <c:val>
            <c:numRef>
              <c:f>Foglio17!$C$19:$C$25</c:f>
              <c:numCache>
                <c:formatCode>General</c:formatCode>
                <c:ptCount val="7"/>
                <c:pt idx="0">
                  <c:v>7.8</c:v>
                </c:pt>
                <c:pt idx="1">
                  <c:v>10.6</c:v>
                </c:pt>
                <c:pt idx="2">
                  <c:v>6.9</c:v>
                </c:pt>
                <c:pt idx="3">
                  <c:v>1.2</c:v>
                </c:pt>
                <c:pt idx="4">
                  <c:v>30.3</c:v>
                </c:pt>
                <c:pt idx="5">
                  <c:v>21.5</c:v>
                </c:pt>
                <c:pt idx="6">
                  <c:v>21.7</c:v>
                </c:pt>
              </c:numCache>
            </c:numRef>
          </c:val>
        </c:ser>
        <c:ser>
          <c:idx val="2"/>
          <c:order val="2"/>
          <c:tx>
            <c:strRef>
              <c:f>Foglio17!$D$18</c:f>
              <c:strCache>
                <c:ptCount val="1"/>
                <c:pt idx="0">
                  <c:v>Italia</c:v>
                </c:pt>
              </c:strCache>
            </c:strRef>
          </c:tx>
          <c:spPr>
            <a:solidFill>
              <a:srgbClr val="33CC33"/>
            </a:solidFill>
          </c:spPr>
          <c:dLbls>
            <c:showVal val="1"/>
          </c:dLbls>
          <c:cat>
            <c:strRef>
              <c:f>Foglio17!$A$19:$A$25</c:f>
              <c:strCache>
                <c:ptCount val="7"/>
                <c:pt idx="0">
                  <c:v>Prodotti dell'agricoltura, della silvicoltura e della pesca</c:v>
                </c:pt>
                <c:pt idx="1">
                  <c:v>Prodotti alimentari, bevande e tabacco</c:v>
                </c:pt>
                <c:pt idx="2">
                  <c:v>Prodotti tessili, abbigliamento, pelli e accessori</c:v>
                </c:pt>
                <c:pt idx="3">
                  <c:v>Legno e prodotti in legno; carta e stampa</c:v>
                </c:pt>
                <c:pt idx="4">
                  <c:v>Chimica, gomma plastica</c:v>
                </c:pt>
                <c:pt idx="5">
                  <c:v>Metalmeccanica elettronica app. elettrici</c:v>
                </c:pt>
                <c:pt idx="6">
                  <c:v>Altre industrie</c:v>
                </c:pt>
              </c:strCache>
            </c:strRef>
          </c:cat>
          <c:val>
            <c:numRef>
              <c:f>Foglio17!$D$19:$D$25</c:f>
              <c:numCache>
                <c:formatCode>General</c:formatCode>
                <c:ptCount val="7"/>
                <c:pt idx="0">
                  <c:v>3.5</c:v>
                </c:pt>
                <c:pt idx="1">
                  <c:v>7.8</c:v>
                </c:pt>
                <c:pt idx="2">
                  <c:v>7.4</c:v>
                </c:pt>
                <c:pt idx="3">
                  <c:v>2.6</c:v>
                </c:pt>
                <c:pt idx="4">
                  <c:v>22</c:v>
                </c:pt>
                <c:pt idx="5">
                  <c:v>33.9</c:v>
                </c:pt>
                <c:pt idx="6">
                  <c:v>22.8</c:v>
                </c:pt>
              </c:numCache>
            </c:numRef>
          </c:val>
        </c:ser>
        <c:shape val="box"/>
        <c:axId val="72304128"/>
        <c:axId val="72305664"/>
        <c:axId val="0"/>
      </c:bar3DChart>
      <c:catAx>
        <c:axId val="72304128"/>
        <c:scaling>
          <c:orientation val="minMax"/>
        </c:scaling>
        <c:axPos val="l"/>
        <c:tickLblPos val="nextTo"/>
        <c:crossAx val="72305664"/>
        <c:crosses val="autoZero"/>
        <c:auto val="1"/>
        <c:lblAlgn val="ctr"/>
        <c:lblOffset val="100"/>
      </c:catAx>
      <c:valAx>
        <c:axId val="72305664"/>
        <c:scaling>
          <c:orientation val="minMax"/>
        </c:scaling>
        <c:axPos val="b"/>
        <c:majorGridlines/>
        <c:numFmt formatCode="0%" sourceLinked="1"/>
        <c:tickLblPos val="none"/>
        <c:crossAx val="72304128"/>
        <c:crosses val="autoZero"/>
        <c:crossBetween val="between"/>
      </c:valAx>
    </c:plotArea>
    <c:legend>
      <c:legendPos val="b"/>
    </c:legend>
    <c:plotVisOnly val="1"/>
  </c:chart>
  <c:spPr>
    <a:ln>
      <a:noFill/>
    </a:ln>
    <a:effectLst>
      <a:outerShdw blurRad="50800" dist="38100" dir="2700000" algn="tl" rotWithShape="0">
        <a:prstClr val="black">
          <a:alpha val="40000"/>
        </a:prstClr>
      </a:outerShdw>
    </a:effectLst>
  </c:sp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it-IT"/>
  <c:roundedCorners val="1"/>
  <c:chart>
    <c:view3D>
      <c:rAngAx val="1"/>
    </c:view3D>
    <c:plotArea>
      <c:layout/>
      <c:bar3DChart>
        <c:barDir val="col"/>
        <c:grouping val="clustered"/>
        <c:ser>
          <c:idx val="0"/>
          <c:order val="0"/>
          <c:dPt>
            <c:idx val="3"/>
            <c:spPr>
              <a:solidFill>
                <a:srgbClr val="FF0000"/>
              </a:solidFill>
            </c:spPr>
          </c:dPt>
          <c:dLbls>
            <c:txPr>
              <a:bodyPr/>
              <a:lstStyle/>
              <a:p>
                <a:pPr>
                  <a:defRPr b="1"/>
                </a:pPr>
                <a:endParaRPr lang="it-IT"/>
              </a:p>
            </c:txPr>
            <c:showVal val="1"/>
          </c:dLbls>
          <c:cat>
            <c:strRef>
              <c:f>DEPOSITI!$H$18:$H$26</c:f>
              <c:strCache>
                <c:ptCount val="9"/>
                <c:pt idx="0">
                  <c:v>Foggia</c:v>
                </c:pt>
                <c:pt idx="1">
                  <c:v>Bari</c:v>
                </c:pt>
                <c:pt idx="2">
                  <c:v>Taranto</c:v>
                </c:pt>
                <c:pt idx="3">
                  <c:v>Brindisi</c:v>
                </c:pt>
                <c:pt idx="4">
                  <c:v>Lecce</c:v>
                </c:pt>
                <c:pt idx="5">
                  <c:v>Barletta-Andria-Trani</c:v>
                </c:pt>
                <c:pt idx="6">
                  <c:v>PUGLIA</c:v>
                </c:pt>
                <c:pt idx="7">
                  <c:v>SUD E ISOLE</c:v>
                </c:pt>
                <c:pt idx="8">
                  <c:v>ITALIA</c:v>
                </c:pt>
              </c:strCache>
            </c:strRef>
          </c:cat>
          <c:val>
            <c:numRef>
              <c:f>DEPOSITI!$I$18:$I$26</c:f>
              <c:numCache>
                <c:formatCode>0.0</c:formatCode>
                <c:ptCount val="9"/>
                <c:pt idx="0">
                  <c:v>4.0183791254973134</c:v>
                </c:pt>
                <c:pt idx="1">
                  <c:v>4.072689861655574</c:v>
                </c:pt>
                <c:pt idx="2">
                  <c:v>3.2976389161866884</c:v>
                </c:pt>
                <c:pt idx="3">
                  <c:v>2.1205054121743352</c:v>
                </c:pt>
                <c:pt idx="4">
                  <c:v>2.6986355103330877</c:v>
                </c:pt>
                <c:pt idx="5">
                  <c:v>5.9612565869576724</c:v>
                </c:pt>
                <c:pt idx="6">
                  <c:v>3.6880015532874069</c:v>
                </c:pt>
                <c:pt idx="7">
                  <c:v>3.196386758201101</c:v>
                </c:pt>
                <c:pt idx="8">
                  <c:v>1.9661751729125176</c:v>
                </c:pt>
              </c:numCache>
            </c:numRef>
          </c:val>
        </c:ser>
        <c:shape val="cylinder"/>
        <c:axId val="77929472"/>
        <c:axId val="77935360"/>
        <c:axId val="0"/>
      </c:bar3DChart>
      <c:catAx>
        <c:axId val="77929472"/>
        <c:scaling>
          <c:orientation val="minMax"/>
        </c:scaling>
        <c:axPos val="b"/>
        <c:tickLblPos val="nextTo"/>
        <c:crossAx val="77935360"/>
        <c:crosses val="autoZero"/>
        <c:auto val="1"/>
        <c:lblAlgn val="ctr"/>
        <c:lblOffset val="100"/>
      </c:catAx>
      <c:valAx>
        <c:axId val="77935360"/>
        <c:scaling>
          <c:orientation val="minMax"/>
        </c:scaling>
        <c:axPos val="l"/>
        <c:majorGridlines/>
        <c:numFmt formatCode="0.0" sourceLinked="1"/>
        <c:tickLblPos val="nextTo"/>
        <c:crossAx val="77929472"/>
        <c:crosses val="autoZero"/>
        <c:crossBetween val="between"/>
      </c:valAx>
    </c:plotArea>
    <c:plotVisOnly val="1"/>
  </c:chart>
  <c:spPr>
    <a:ln w="15875">
      <a:solidFill>
        <a:schemeClr val="accent2">
          <a:lumMod val="75000"/>
        </a:schemeClr>
      </a:solidFill>
    </a:ln>
    <a:effectLst>
      <a:outerShdw blurRad="50800" dist="38100" dir="2700000" algn="tl" rotWithShape="0">
        <a:prstClr val="black">
          <a:alpha val="40000"/>
        </a:prstClr>
      </a:outerShdw>
    </a:effectLst>
  </c:sp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it-IT"/>
  <c:roundedCorners val="1"/>
  <c:chart>
    <c:view3D>
      <c:rAngAx val="1"/>
    </c:view3D>
    <c:plotArea>
      <c:layout/>
      <c:bar3DChart>
        <c:barDir val="col"/>
        <c:grouping val="clustered"/>
        <c:ser>
          <c:idx val="0"/>
          <c:order val="0"/>
          <c:dPt>
            <c:idx val="3"/>
            <c:spPr>
              <a:solidFill>
                <a:srgbClr val="FF0000"/>
              </a:solidFill>
            </c:spPr>
          </c:dPt>
          <c:dLbls>
            <c:txPr>
              <a:bodyPr/>
              <a:lstStyle/>
              <a:p>
                <a:pPr>
                  <a:defRPr b="1"/>
                </a:pPr>
                <a:endParaRPr lang="it-IT"/>
              </a:p>
            </c:txPr>
            <c:showVal val="1"/>
          </c:dLbls>
          <c:cat>
            <c:strRef>
              <c:f>IMPIEGHI!$H$18:$H$26</c:f>
              <c:strCache>
                <c:ptCount val="9"/>
                <c:pt idx="0">
                  <c:v>Foggia</c:v>
                </c:pt>
                <c:pt idx="1">
                  <c:v>Bari</c:v>
                </c:pt>
                <c:pt idx="2">
                  <c:v>Taranto</c:v>
                </c:pt>
                <c:pt idx="3">
                  <c:v>Brindisi</c:v>
                </c:pt>
                <c:pt idx="4">
                  <c:v>Lecce</c:v>
                </c:pt>
                <c:pt idx="5">
                  <c:v>Barletta-Andria-Trani</c:v>
                </c:pt>
                <c:pt idx="6">
                  <c:v>PUGLIA</c:v>
                </c:pt>
                <c:pt idx="7">
                  <c:v>SUD E ISOLE</c:v>
                </c:pt>
                <c:pt idx="8">
                  <c:v>ITALIA</c:v>
                </c:pt>
              </c:strCache>
            </c:strRef>
          </c:cat>
          <c:val>
            <c:numRef>
              <c:f>IMPIEGHI!$I$18:$I$26</c:f>
              <c:numCache>
                <c:formatCode>0.0</c:formatCode>
                <c:ptCount val="9"/>
                <c:pt idx="0">
                  <c:v>-3.6803899971535552</c:v>
                </c:pt>
                <c:pt idx="1">
                  <c:v>-5.1812852992770617</c:v>
                </c:pt>
                <c:pt idx="2">
                  <c:v>-3.9029985892581727</c:v>
                </c:pt>
                <c:pt idx="3">
                  <c:v>-1.6980998865211041</c:v>
                </c:pt>
                <c:pt idx="4">
                  <c:v>-3.3275557115564252</c:v>
                </c:pt>
                <c:pt idx="5">
                  <c:v>-0.72981637673017163</c:v>
                </c:pt>
                <c:pt idx="6">
                  <c:v>-3.9095793927178941</c:v>
                </c:pt>
                <c:pt idx="7">
                  <c:v>-2.93965905653649</c:v>
                </c:pt>
                <c:pt idx="8">
                  <c:v>-3.7562672121354552</c:v>
                </c:pt>
              </c:numCache>
            </c:numRef>
          </c:val>
        </c:ser>
        <c:shape val="cylinder"/>
        <c:axId val="77947648"/>
        <c:axId val="77949184"/>
        <c:axId val="0"/>
      </c:bar3DChart>
      <c:catAx>
        <c:axId val="77947648"/>
        <c:scaling>
          <c:orientation val="minMax"/>
        </c:scaling>
        <c:axPos val="b"/>
        <c:tickLblPos val="low"/>
        <c:crossAx val="77949184"/>
        <c:crosses val="autoZero"/>
        <c:auto val="1"/>
        <c:lblAlgn val="ctr"/>
        <c:lblOffset val="100"/>
      </c:catAx>
      <c:valAx>
        <c:axId val="77949184"/>
        <c:scaling>
          <c:orientation val="minMax"/>
        </c:scaling>
        <c:axPos val="l"/>
        <c:majorGridlines/>
        <c:numFmt formatCode="0.0" sourceLinked="1"/>
        <c:tickLblPos val="nextTo"/>
        <c:crossAx val="77947648"/>
        <c:crosses val="autoZero"/>
        <c:crossBetween val="between"/>
      </c:valAx>
    </c:plotArea>
    <c:plotVisOnly val="1"/>
  </c:chart>
  <c:spPr>
    <a:ln w="15875">
      <a:solidFill>
        <a:srgbClr val="B0CCB0">
          <a:lumMod val="75000"/>
        </a:srgbClr>
      </a:solidFill>
    </a:ln>
    <a:effectLst>
      <a:outerShdw blurRad="50800" dist="38100" dir="2700000" algn="tl" rotWithShape="0">
        <a:prstClr val="black">
          <a:alpha val="40000"/>
        </a:prstClr>
      </a:outerShdw>
    </a:effectLst>
  </c:sp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it-IT"/>
  <c:roundedCorners val="1"/>
  <c:chart>
    <c:plotArea>
      <c:layout>
        <c:manualLayout>
          <c:layoutTarget val="inner"/>
          <c:xMode val="edge"/>
          <c:yMode val="edge"/>
          <c:x val="8.2939632545931709E-3"/>
          <c:y val="4.2141294838147235E-2"/>
          <c:w val="0.98059492563429551"/>
          <c:h val="0.7211245990084576"/>
        </c:manualLayout>
      </c:layout>
      <c:lineChart>
        <c:grouping val="standard"/>
        <c:ser>
          <c:idx val="0"/>
          <c:order val="0"/>
          <c:tx>
            <c:strRef>
              <c:f>BREVETTI!$Q$110</c:f>
              <c:strCache>
                <c:ptCount val="1"/>
                <c:pt idx="0">
                  <c:v>brevetti</c:v>
                </c:pt>
              </c:strCache>
            </c:strRef>
          </c:tx>
          <c:spPr>
            <a:ln>
              <a:solidFill>
                <a:srgbClr val="0066FF"/>
              </a:solidFill>
            </a:ln>
          </c:spPr>
          <c:marker>
            <c:symbol val="square"/>
            <c:size val="7"/>
            <c:spPr>
              <a:solidFill>
                <a:srgbClr val="0066FF"/>
              </a:solidFill>
            </c:spPr>
          </c:marker>
          <c:dLbls>
            <c:spPr>
              <a:noFill/>
              <a:ln>
                <a:solidFill>
                  <a:srgbClr val="0066FF"/>
                </a:solidFill>
              </a:ln>
            </c:spPr>
            <c:txPr>
              <a:bodyPr/>
              <a:lstStyle/>
              <a:p>
                <a:pPr>
                  <a:defRPr sz="800"/>
                </a:pPr>
                <a:endParaRPr lang="it-IT"/>
              </a:p>
            </c:txPr>
            <c:dLblPos val="t"/>
            <c:showVal val="1"/>
          </c:dLbls>
          <c:cat>
            <c:numRef>
              <c:f>BREVETTI!$R$109:$Z$109</c:f>
              <c:numCache>
                <c:formatCode>General</c:formatCode>
                <c:ptCount val="9"/>
                <c:pt idx="0">
                  <c:v>2005</c:v>
                </c:pt>
                <c:pt idx="1">
                  <c:v>2006</c:v>
                </c:pt>
                <c:pt idx="2">
                  <c:v>2007</c:v>
                </c:pt>
                <c:pt idx="3">
                  <c:v>2008</c:v>
                </c:pt>
                <c:pt idx="4">
                  <c:v>2009</c:v>
                </c:pt>
                <c:pt idx="5">
                  <c:v>2010</c:v>
                </c:pt>
                <c:pt idx="6">
                  <c:v>2011</c:v>
                </c:pt>
                <c:pt idx="7">
                  <c:v>2012</c:v>
                </c:pt>
                <c:pt idx="8">
                  <c:v>2013</c:v>
                </c:pt>
              </c:numCache>
            </c:numRef>
          </c:cat>
          <c:val>
            <c:numRef>
              <c:f>BREVETTI!$R$110:$Z$110</c:f>
              <c:numCache>
                <c:formatCode>#,##0</c:formatCode>
                <c:ptCount val="9"/>
                <c:pt idx="0">
                  <c:v>12</c:v>
                </c:pt>
                <c:pt idx="1">
                  <c:v>16</c:v>
                </c:pt>
                <c:pt idx="2">
                  <c:v>13</c:v>
                </c:pt>
                <c:pt idx="3">
                  <c:v>9</c:v>
                </c:pt>
                <c:pt idx="4">
                  <c:v>8</c:v>
                </c:pt>
                <c:pt idx="5">
                  <c:v>18</c:v>
                </c:pt>
                <c:pt idx="6">
                  <c:v>18</c:v>
                </c:pt>
                <c:pt idx="7">
                  <c:v>16</c:v>
                </c:pt>
                <c:pt idx="8">
                  <c:v>20</c:v>
                </c:pt>
              </c:numCache>
            </c:numRef>
          </c:val>
        </c:ser>
        <c:ser>
          <c:idx val="1"/>
          <c:order val="1"/>
          <c:tx>
            <c:strRef>
              <c:f>BREVETTI!$Q$111</c:f>
              <c:strCache>
                <c:ptCount val="1"/>
                <c:pt idx="0">
                  <c:v>marchi</c:v>
                </c:pt>
              </c:strCache>
            </c:strRef>
          </c:tx>
          <c:spPr>
            <a:ln>
              <a:solidFill>
                <a:srgbClr val="FF66CC"/>
              </a:solidFill>
            </a:ln>
          </c:spPr>
          <c:marker>
            <c:spPr>
              <a:solidFill>
                <a:srgbClr val="FF66CC"/>
              </a:solidFill>
            </c:spPr>
          </c:marker>
          <c:dLbls>
            <c:spPr>
              <a:noFill/>
              <a:ln>
                <a:solidFill>
                  <a:srgbClr val="FF66CC"/>
                </a:solidFill>
              </a:ln>
            </c:spPr>
            <c:txPr>
              <a:bodyPr/>
              <a:lstStyle/>
              <a:p>
                <a:pPr>
                  <a:defRPr sz="800"/>
                </a:pPr>
                <a:endParaRPr lang="it-IT"/>
              </a:p>
            </c:txPr>
            <c:dLblPos val="b"/>
            <c:showVal val="1"/>
          </c:dLbls>
          <c:cat>
            <c:numRef>
              <c:f>BREVETTI!$R$109:$Z$109</c:f>
              <c:numCache>
                <c:formatCode>General</c:formatCode>
                <c:ptCount val="9"/>
                <c:pt idx="0">
                  <c:v>2005</c:v>
                </c:pt>
                <c:pt idx="1">
                  <c:v>2006</c:v>
                </c:pt>
                <c:pt idx="2">
                  <c:v>2007</c:v>
                </c:pt>
                <c:pt idx="3">
                  <c:v>2008</c:v>
                </c:pt>
                <c:pt idx="4">
                  <c:v>2009</c:v>
                </c:pt>
                <c:pt idx="5">
                  <c:v>2010</c:v>
                </c:pt>
                <c:pt idx="6">
                  <c:v>2011</c:v>
                </c:pt>
                <c:pt idx="7">
                  <c:v>2012</c:v>
                </c:pt>
                <c:pt idx="8">
                  <c:v>2013</c:v>
                </c:pt>
              </c:numCache>
            </c:numRef>
          </c:cat>
          <c:val>
            <c:numRef>
              <c:f>BREVETTI!$R$111:$Z$111</c:f>
              <c:numCache>
                <c:formatCode>#,##0</c:formatCode>
                <c:ptCount val="9"/>
                <c:pt idx="0">
                  <c:v>50</c:v>
                </c:pt>
                <c:pt idx="1">
                  <c:v>65</c:v>
                </c:pt>
                <c:pt idx="2">
                  <c:v>73</c:v>
                </c:pt>
                <c:pt idx="3">
                  <c:v>69</c:v>
                </c:pt>
                <c:pt idx="4">
                  <c:v>104</c:v>
                </c:pt>
                <c:pt idx="5">
                  <c:v>86</c:v>
                </c:pt>
                <c:pt idx="6">
                  <c:v>107</c:v>
                </c:pt>
                <c:pt idx="7">
                  <c:v>126</c:v>
                </c:pt>
                <c:pt idx="8">
                  <c:v>122</c:v>
                </c:pt>
              </c:numCache>
            </c:numRef>
          </c:val>
        </c:ser>
        <c:ser>
          <c:idx val="2"/>
          <c:order val="2"/>
          <c:tx>
            <c:strRef>
              <c:f>BREVETTI!$Q$112</c:f>
              <c:strCache>
                <c:ptCount val="1"/>
                <c:pt idx="0">
                  <c:v>totale</c:v>
                </c:pt>
              </c:strCache>
            </c:strRef>
          </c:tx>
          <c:spPr>
            <a:ln>
              <a:solidFill>
                <a:srgbClr val="92D050"/>
              </a:solidFill>
            </a:ln>
          </c:spPr>
          <c:marker>
            <c:symbol val="square"/>
            <c:size val="7"/>
            <c:spPr>
              <a:solidFill>
                <a:srgbClr val="92D050"/>
              </a:solidFill>
            </c:spPr>
          </c:marker>
          <c:dLbls>
            <c:spPr>
              <a:noFill/>
              <a:ln>
                <a:solidFill>
                  <a:srgbClr val="92D050"/>
                </a:solidFill>
              </a:ln>
            </c:spPr>
            <c:txPr>
              <a:bodyPr/>
              <a:lstStyle/>
              <a:p>
                <a:pPr>
                  <a:defRPr sz="800"/>
                </a:pPr>
                <a:endParaRPr lang="it-IT"/>
              </a:p>
            </c:txPr>
            <c:dLblPos val="t"/>
            <c:showVal val="1"/>
          </c:dLbls>
          <c:cat>
            <c:numRef>
              <c:f>BREVETTI!$R$109:$Z$109</c:f>
              <c:numCache>
                <c:formatCode>General</c:formatCode>
                <c:ptCount val="9"/>
                <c:pt idx="0">
                  <c:v>2005</c:v>
                </c:pt>
                <c:pt idx="1">
                  <c:v>2006</c:v>
                </c:pt>
                <c:pt idx="2">
                  <c:v>2007</c:v>
                </c:pt>
                <c:pt idx="3">
                  <c:v>2008</c:v>
                </c:pt>
                <c:pt idx="4">
                  <c:v>2009</c:v>
                </c:pt>
                <c:pt idx="5">
                  <c:v>2010</c:v>
                </c:pt>
                <c:pt idx="6">
                  <c:v>2011</c:v>
                </c:pt>
                <c:pt idx="7">
                  <c:v>2012</c:v>
                </c:pt>
                <c:pt idx="8">
                  <c:v>2013</c:v>
                </c:pt>
              </c:numCache>
            </c:numRef>
          </c:cat>
          <c:val>
            <c:numRef>
              <c:f>BREVETTI!$R$112:$Z$112</c:f>
              <c:numCache>
                <c:formatCode>#,##0</c:formatCode>
                <c:ptCount val="9"/>
                <c:pt idx="0">
                  <c:v>62</c:v>
                </c:pt>
                <c:pt idx="1">
                  <c:v>81</c:v>
                </c:pt>
                <c:pt idx="2">
                  <c:v>86</c:v>
                </c:pt>
                <c:pt idx="3">
                  <c:v>78</c:v>
                </c:pt>
                <c:pt idx="4">
                  <c:v>112</c:v>
                </c:pt>
                <c:pt idx="5">
                  <c:v>104</c:v>
                </c:pt>
                <c:pt idx="6">
                  <c:v>125</c:v>
                </c:pt>
                <c:pt idx="7">
                  <c:v>142</c:v>
                </c:pt>
                <c:pt idx="8">
                  <c:v>142</c:v>
                </c:pt>
              </c:numCache>
            </c:numRef>
          </c:val>
        </c:ser>
        <c:marker val="1"/>
        <c:axId val="77883648"/>
        <c:axId val="77897728"/>
      </c:lineChart>
      <c:catAx>
        <c:axId val="77883648"/>
        <c:scaling>
          <c:orientation val="minMax"/>
        </c:scaling>
        <c:axPos val="b"/>
        <c:numFmt formatCode="General" sourceLinked="1"/>
        <c:tickLblPos val="nextTo"/>
        <c:crossAx val="77897728"/>
        <c:crosses val="autoZero"/>
        <c:auto val="1"/>
        <c:lblAlgn val="ctr"/>
        <c:lblOffset val="100"/>
      </c:catAx>
      <c:valAx>
        <c:axId val="77897728"/>
        <c:scaling>
          <c:orientation val="minMax"/>
        </c:scaling>
        <c:delete val="1"/>
        <c:axPos val="l"/>
        <c:numFmt formatCode="#,##0" sourceLinked="1"/>
        <c:tickLblPos val="none"/>
        <c:crossAx val="77883648"/>
        <c:crosses val="autoZero"/>
        <c:crossBetween val="between"/>
      </c:valAx>
      <c:spPr>
        <a:noFill/>
        <a:ln w="25400">
          <a:noFill/>
        </a:ln>
      </c:spPr>
    </c:plotArea>
    <c:legend>
      <c:legendPos val="b"/>
    </c:legend>
    <c:plotVisOnly val="1"/>
  </c:chart>
  <c:spPr>
    <a:noFill/>
    <a:ln w="15875">
      <a:noFill/>
    </a:ln>
  </c:sp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it-IT"/>
  <c:roundedCorners val="1"/>
  <c:chart>
    <c:plotArea>
      <c:layout>
        <c:manualLayout>
          <c:layoutTarget val="inner"/>
          <c:xMode val="edge"/>
          <c:yMode val="edge"/>
          <c:x val="0.13167613636363637"/>
          <c:y val="2.5428178656025816E-2"/>
          <c:w val="0.8458912948381595"/>
          <c:h val="0.83309419655878014"/>
        </c:manualLayout>
      </c:layout>
      <c:lineChart>
        <c:grouping val="standard"/>
        <c:marker val="1"/>
        <c:axId val="78002816"/>
        <c:axId val="78004608"/>
      </c:lineChart>
      <c:catAx>
        <c:axId val="78002816"/>
        <c:scaling>
          <c:orientation val="minMax"/>
        </c:scaling>
        <c:axPos val="b"/>
        <c:numFmt formatCode="General" sourceLinked="1"/>
        <c:tickLblPos val="nextTo"/>
        <c:txPr>
          <a:bodyPr/>
          <a:lstStyle/>
          <a:p>
            <a:pPr>
              <a:defRPr b="1">
                <a:solidFill>
                  <a:schemeClr val="tx2"/>
                </a:solidFill>
              </a:defRPr>
            </a:pPr>
            <a:endParaRPr lang="it-IT"/>
          </a:p>
        </c:txPr>
        <c:crossAx val="78004608"/>
        <c:crosses val="autoZero"/>
        <c:auto val="1"/>
        <c:lblAlgn val="ctr"/>
        <c:lblOffset val="100"/>
      </c:catAx>
      <c:valAx>
        <c:axId val="78004608"/>
        <c:scaling>
          <c:orientation val="minMax"/>
          <c:max val="404000"/>
          <c:min val="400000"/>
        </c:scaling>
        <c:axPos val="l"/>
        <c:majorGridlines/>
        <c:numFmt formatCode="#,##0" sourceLinked="1"/>
        <c:tickLblPos val="nextTo"/>
        <c:txPr>
          <a:bodyPr/>
          <a:lstStyle/>
          <a:p>
            <a:pPr>
              <a:defRPr sz="900"/>
            </a:pPr>
            <a:endParaRPr lang="it-IT"/>
          </a:p>
        </c:txPr>
        <c:crossAx val="78002816"/>
        <c:crosses val="autoZero"/>
        <c:crossBetween val="between"/>
      </c:valAx>
      <c:spPr>
        <a:noFill/>
        <a:ln w="25400">
          <a:noFill/>
        </a:ln>
      </c:spPr>
    </c:plotArea>
    <c:plotVisOnly val="1"/>
  </c:chart>
  <c:spPr>
    <a:ln w="22225">
      <a:noFill/>
    </a:ln>
  </c:sp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it-IT"/>
  <c:roundedCorners val="1"/>
  <c:style val="18"/>
  <c:chart>
    <c:title/>
    <c:plotArea>
      <c:layout>
        <c:manualLayout>
          <c:layoutTarget val="inner"/>
          <c:xMode val="edge"/>
          <c:yMode val="edge"/>
          <c:x val="0"/>
          <c:y val="6.3486405134295432E-2"/>
          <c:w val="1"/>
          <c:h val="0.79591976436384115"/>
        </c:manualLayout>
      </c:layout>
      <c:lineChart>
        <c:grouping val="standard"/>
        <c:ser>
          <c:idx val="0"/>
          <c:order val="0"/>
          <c:tx>
            <c:strRef>
              <c:f>Foglio7!$C$43</c:f>
              <c:strCache>
                <c:ptCount val="1"/>
              </c:strCache>
            </c:strRef>
          </c:tx>
          <c:spPr>
            <a:ln w="28575">
              <a:solidFill>
                <a:srgbClr val="0066FF"/>
              </a:solidFill>
            </a:ln>
          </c:spPr>
          <c:marker>
            <c:symbol val="triangle"/>
            <c:size val="10"/>
            <c:spPr>
              <a:solidFill>
                <a:srgbClr val="FFFF00"/>
              </a:solidFill>
              <a:ln>
                <a:solidFill>
                  <a:srgbClr val="0066FF"/>
                </a:solidFill>
              </a:ln>
            </c:spPr>
          </c:marker>
          <c:dPt>
            <c:idx val="0"/>
            <c:marker>
              <c:symbol val="diamond"/>
              <c:size val="10"/>
            </c:marker>
          </c:dPt>
          <c:dPt>
            <c:idx val="1"/>
            <c:marker>
              <c:spPr>
                <a:solidFill>
                  <a:srgbClr val="FF0000"/>
                </a:solidFill>
                <a:ln>
                  <a:solidFill>
                    <a:srgbClr val="0066FF"/>
                  </a:solidFill>
                </a:ln>
              </c:spPr>
            </c:marker>
          </c:dPt>
          <c:dPt>
            <c:idx val="2"/>
            <c:marker>
              <c:symbol val="diamond"/>
              <c:size val="10"/>
              <c:spPr>
                <a:solidFill>
                  <a:srgbClr val="66FFFF"/>
                </a:solidFill>
                <a:ln>
                  <a:solidFill>
                    <a:srgbClr val="0066FF"/>
                  </a:solidFill>
                </a:ln>
              </c:spPr>
            </c:marker>
          </c:dPt>
          <c:dPt>
            <c:idx val="3"/>
            <c:marker>
              <c:symbol val="diamond"/>
              <c:size val="10"/>
            </c:marker>
          </c:dPt>
          <c:dPt>
            <c:idx val="4"/>
            <c:marker>
              <c:symbol val="diamond"/>
              <c:size val="10"/>
              <c:spPr>
                <a:solidFill>
                  <a:srgbClr val="00FF00"/>
                </a:solidFill>
                <a:ln>
                  <a:solidFill>
                    <a:srgbClr val="0066FF"/>
                  </a:solidFill>
                </a:ln>
              </c:spPr>
            </c:marker>
          </c:dPt>
          <c:dPt>
            <c:idx val="5"/>
            <c:marker>
              <c:symbol val="diamond"/>
              <c:size val="10"/>
              <c:spPr>
                <a:solidFill>
                  <a:srgbClr val="FF66FF"/>
                </a:solidFill>
                <a:ln>
                  <a:solidFill>
                    <a:srgbClr val="0066FF"/>
                  </a:solidFill>
                </a:ln>
              </c:spPr>
            </c:marker>
          </c:dPt>
          <c:dPt>
            <c:idx val="6"/>
            <c:marker>
              <c:symbol val="circle"/>
              <c:size val="10"/>
              <c:spPr>
                <a:solidFill>
                  <a:srgbClr val="FF0000"/>
                </a:solidFill>
                <a:ln>
                  <a:solidFill>
                    <a:srgbClr val="0066FF"/>
                  </a:solidFill>
                </a:ln>
              </c:spPr>
            </c:marker>
          </c:dPt>
          <c:dPt>
            <c:idx val="7"/>
            <c:marker>
              <c:spPr>
                <a:solidFill>
                  <a:srgbClr val="00FF00"/>
                </a:solidFill>
                <a:ln>
                  <a:solidFill>
                    <a:srgbClr val="0066FF"/>
                  </a:solidFill>
                </a:ln>
              </c:spPr>
            </c:marker>
          </c:dPt>
          <c:dPt>
            <c:idx val="8"/>
            <c:marker>
              <c:symbol val="diamond"/>
              <c:size val="10"/>
            </c:marker>
          </c:dPt>
          <c:dPt>
            <c:idx val="9"/>
            <c:marker>
              <c:symbol val="diamond"/>
              <c:size val="10"/>
              <c:spPr>
                <a:solidFill>
                  <a:srgbClr val="FF0000"/>
                </a:solidFill>
                <a:ln>
                  <a:solidFill>
                    <a:srgbClr val="0066FF"/>
                  </a:solidFill>
                </a:ln>
              </c:spPr>
            </c:marker>
          </c:dPt>
          <c:dPt>
            <c:idx val="10"/>
            <c:marker>
              <c:spPr>
                <a:solidFill>
                  <a:srgbClr val="FF66FF"/>
                </a:solidFill>
                <a:ln>
                  <a:solidFill>
                    <a:srgbClr val="0066FF"/>
                  </a:solidFill>
                </a:ln>
              </c:spPr>
            </c:marker>
          </c:dPt>
          <c:dPt>
            <c:idx val="11"/>
            <c:marker>
              <c:symbol val="circle"/>
              <c:size val="10"/>
              <c:spPr>
                <a:solidFill>
                  <a:srgbClr val="66FFFF"/>
                </a:solidFill>
                <a:ln>
                  <a:solidFill>
                    <a:srgbClr val="0066FF"/>
                  </a:solidFill>
                </a:ln>
              </c:spPr>
            </c:marker>
          </c:dPt>
          <c:dLbls>
            <c:dLbl>
              <c:idx val="0"/>
              <c:layout>
                <c:manualLayout>
                  <c:x val="-4.451187960572095E-2"/>
                  <c:y val="-5.2458998336044733E-2"/>
                </c:manualLayout>
              </c:layout>
              <c:showVal val="1"/>
            </c:dLbl>
            <c:dLbl>
              <c:idx val="1"/>
              <c:layout>
                <c:manualLayout>
                  <c:x val="-3.0349008822082482E-2"/>
                  <c:y val="-6.1202164725385408E-2"/>
                </c:manualLayout>
              </c:layout>
              <c:showVal val="1"/>
            </c:dLbl>
            <c:dLbl>
              <c:idx val="2"/>
              <c:layout>
                <c:manualLayout>
                  <c:x val="-4.2488666682222384E-2"/>
                  <c:y val="6.9460174029451524E-2"/>
                </c:manualLayout>
              </c:layout>
              <c:showVal val="1"/>
            </c:dLbl>
            <c:dLbl>
              <c:idx val="4"/>
              <c:layout>
                <c:manualLayout>
                  <c:x val="-5.4628215879748504E-2"/>
                  <c:y val="-5.2458998336044733E-2"/>
                </c:manualLayout>
              </c:layout>
              <c:showVal val="1"/>
            </c:dLbl>
            <c:dLbl>
              <c:idx val="5"/>
              <c:layout>
                <c:manualLayout>
                  <c:x val="-4.4511879605720971E-2"/>
                  <c:y val="6.1202164725385408E-2"/>
                </c:manualLayout>
              </c:layout>
              <c:showVal val="1"/>
            </c:dLbl>
            <c:dLbl>
              <c:idx val="6"/>
              <c:layout>
                <c:manualLayout>
                  <c:x val="-4.6535146860526386E-2"/>
                  <c:y val="-5.6830581530715123E-2"/>
                </c:manualLayout>
              </c:layout>
              <c:showVal val="1"/>
            </c:dLbl>
            <c:dLbl>
              <c:idx val="7"/>
              <c:layout>
                <c:manualLayout>
                  <c:x val="-4.2488612350915923E-2"/>
                  <c:y val="4.8087415141374303E-2"/>
                </c:manualLayout>
              </c:layout>
              <c:showVal val="1"/>
            </c:dLbl>
            <c:dLbl>
              <c:idx val="8"/>
              <c:layout>
                <c:manualLayout>
                  <c:x val="-4.6535146860526469E-2"/>
                  <c:y val="-6.5573747920055797E-2"/>
                </c:manualLayout>
              </c:layout>
              <c:showVal val="1"/>
            </c:dLbl>
            <c:dLbl>
              <c:idx val="10"/>
              <c:layout>
                <c:manualLayout>
                  <c:x val="-1.0116336274027492E-2"/>
                  <c:y val="-3.9344248752033482E-2"/>
                </c:manualLayout>
              </c:layout>
              <c:showVal val="1"/>
            </c:dLbl>
            <c:dLbl>
              <c:idx val="11"/>
              <c:layout>
                <c:manualLayout>
                  <c:x val="-2.0232672548056142E-2"/>
                  <c:y val="6.557374792005588E-2"/>
                </c:manualLayout>
              </c:layout>
              <c:showVal val="1"/>
            </c:dLbl>
            <c:spPr>
              <a:solidFill>
                <a:schemeClr val="bg1"/>
              </a:solidFill>
              <a:ln w="15875">
                <a:solidFill>
                  <a:schemeClr val="accent1"/>
                </a:solidFill>
              </a:ln>
            </c:spPr>
            <c:txPr>
              <a:bodyPr/>
              <a:lstStyle/>
              <a:p>
                <a:pPr>
                  <a:defRPr sz="1400" b="1"/>
                </a:pPr>
                <a:endParaRPr lang="it-IT"/>
              </a:p>
            </c:txPr>
            <c:showVal val="1"/>
          </c:dLbls>
          <c:cat>
            <c:numRef>
              <c:f>Foglio7!$D$42:$O$42</c:f>
              <c:numCache>
                <c:formatCode>General</c:formatCode>
                <c:ptCount val="12"/>
                <c:pt idx="0">
                  <c:v>2001</c:v>
                </c:pt>
                <c:pt idx="1">
                  <c:v>2002</c:v>
                </c:pt>
                <c:pt idx="2">
                  <c:v>2003</c:v>
                </c:pt>
                <c:pt idx="3">
                  <c:v>2004</c:v>
                </c:pt>
                <c:pt idx="4">
                  <c:v>2005</c:v>
                </c:pt>
                <c:pt idx="5">
                  <c:v>2006</c:v>
                </c:pt>
                <c:pt idx="6">
                  <c:v>2007</c:v>
                </c:pt>
                <c:pt idx="7">
                  <c:v>2008</c:v>
                </c:pt>
                <c:pt idx="8">
                  <c:v>2009</c:v>
                </c:pt>
                <c:pt idx="9">
                  <c:v>2010</c:v>
                </c:pt>
                <c:pt idx="10">
                  <c:v>2011</c:v>
                </c:pt>
                <c:pt idx="11">
                  <c:v>2012</c:v>
                </c:pt>
              </c:numCache>
            </c:numRef>
          </c:cat>
          <c:val>
            <c:numRef>
              <c:f>Foglio7!$D$43:$O$43</c:f>
              <c:numCache>
                <c:formatCode>#,##0</c:formatCode>
                <c:ptCount val="12"/>
                <c:pt idx="0">
                  <c:v>403096</c:v>
                </c:pt>
                <c:pt idx="1">
                  <c:v>400974</c:v>
                </c:pt>
                <c:pt idx="2">
                  <c:v>400569</c:v>
                </c:pt>
                <c:pt idx="3">
                  <c:v>401217</c:v>
                </c:pt>
                <c:pt idx="4">
                  <c:v>403786</c:v>
                </c:pt>
                <c:pt idx="5">
                  <c:v>402831</c:v>
                </c:pt>
                <c:pt idx="6">
                  <c:v>402985</c:v>
                </c:pt>
                <c:pt idx="7">
                  <c:v>402891</c:v>
                </c:pt>
                <c:pt idx="8">
                  <c:v>403096</c:v>
                </c:pt>
                <c:pt idx="9">
                  <c:v>403229</c:v>
                </c:pt>
                <c:pt idx="10">
                  <c:v>400504</c:v>
                </c:pt>
                <c:pt idx="11">
                  <c:v>399835</c:v>
                </c:pt>
              </c:numCache>
            </c:numRef>
          </c:val>
        </c:ser>
        <c:marker val="1"/>
        <c:axId val="77729792"/>
        <c:axId val="77731328"/>
      </c:lineChart>
      <c:catAx>
        <c:axId val="77729792"/>
        <c:scaling>
          <c:orientation val="minMax"/>
        </c:scaling>
        <c:axPos val="b"/>
        <c:numFmt formatCode="General" sourceLinked="1"/>
        <c:tickLblPos val="nextTo"/>
        <c:txPr>
          <a:bodyPr/>
          <a:lstStyle/>
          <a:p>
            <a:pPr>
              <a:defRPr b="1"/>
            </a:pPr>
            <a:endParaRPr lang="it-IT"/>
          </a:p>
        </c:txPr>
        <c:crossAx val="77731328"/>
        <c:crosses val="autoZero"/>
        <c:auto val="1"/>
        <c:lblAlgn val="ctr"/>
        <c:lblOffset val="100"/>
      </c:catAx>
      <c:valAx>
        <c:axId val="77731328"/>
        <c:scaling>
          <c:orientation val="minMax"/>
          <c:max val="404000"/>
          <c:min val="399000"/>
        </c:scaling>
        <c:delete val="1"/>
        <c:axPos val="l"/>
        <c:numFmt formatCode="#,##0" sourceLinked="1"/>
        <c:tickLblPos val="none"/>
        <c:crossAx val="77729792"/>
        <c:crosses val="autoZero"/>
        <c:crossBetween val="between"/>
        <c:majorUnit val="500"/>
      </c:valAx>
      <c:spPr>
        <a:noFill/>
      </c:spPr>
    </c:plotArea>
    <c:plotVisOnly val="1"/>
  </c:chart>
  <c:spPr>
    <a:noFill/>
    <a:ln w="15875">
      <a:noFill/>
    </a:ln>
    <a:effectLst>
      <a:outerShdw blurRad="50800" dist="38100" dir="2700000" algn="tl" rotWithShape="0">
        <a:prstClr val="black">
          <a:alpha val="40000"/>
        </a:prstClr>
      </a:outerShdw>
    </a:effectLst>
  </c:sp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it-IT"/>
  <c:roundedCorners val="1"/>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0144932542509303E-4"/>
          <c:y val="7.3407716602917131E-2"/>
          <c:w val="0.99959855067457704"/>
          <c:h val="0.84424421433276364"/>
        </c:manualLayout>
      </c:layout>
      <c:lineChart>
        <c:grouping val="stacked"/>
        <c:ser>
          <c:idx val="0"/>
          <c:order val="0"/>
          <c:tx>
            <c:strRef>
              <c:f>Foglio2!$B$1</c:f>
              <c:strCache>
                <c:ptCount val="1"/>
                <c:pt idx="0">
                  <c:v>Passeggeri *</c:v>
                </c:pt>
              </c:strCache>
            </c:strRef>
          </c:tx>
          <c:spPr>
            <a:ln>
              <a:solidFill>
                <a:srgbClr val="0000FF"/>
              </a:solidFill>
            </a:ln>
          </c:spPr>
          <c:marker>
            <c:symbol val="square"/>
            <c:size val="9"/>
            <c:spPr>
              <a:solidFill>
                <a:srgbClr val="0000FF"/>
              </a:solidFill>
            </c:spPr>
          </c:marker>
          <c:dLbls>
            <c:dLbl>
              <c:idx val="0"/>
              <c:layout>
                <c:manualLayout>
                  <c:x val="4.8989726027397094E-3"/>
                  <c:y val="-3.1043028322441492E-3"/>
                </c:manualLayout>
              </c:layout>
              <c:dLblPos val="r"/>
              <c:showVal val="1"/>
            </c:dLbl>
            <c:dLbl>
              <c:idx val="1"/>
              <c:layout>
                <c:manualLayout>
                  <c:x val="2.4826864535768627E-3"/>
                  <c:y val="-3.423148148148155E-2"/>
                </c:manualLayout>
              </c:layout>
              <c:dLblPos val="r"/>
              <c:showVal val="1"/>
            </c:dLbl>
            <c:dLbl>
              <c:idx val="2"/>
              <c:layout>
                <c:manualLayout>
                  <c:x val="-0.11108276255707761"/>
                  <c:y val="3.4940631808278874E-2"/>
                </c:manualLayout>
              </c:layout>
              <c:dLblPos val="r"/>
              <c:showVal val="1"/>
            </c:dLbl>
            <c:dLbl>
              <c:idx val="4"/>
              <c:layout>
                <c:manualLayout>
                  <c:x val="-5.7924467275494704E-2"/>
                  <c:y val="-4.4607298474945732E-2"/>
                </c:manualLayout>
              </c:layout>
              <c:dLblPos val="r"/>
              <c:showVal val="1"/>
            </c:dLbl>
            <c:dLbl>
              <c:idx val="5"/>
              <c:layout>
                <c:manualLayout>
                  <c:x val="-2.6512747336377488E-2"/>
                  <c:y val="-5.4983115468409567E-2"/>
                </c:manualLayout>
              </c:layout>
              <c:dLblPos val="r"/>
              <c:showVal val="1"/>
            </c:dLbl>
            <c:dLbl>
              <c:idx val="7"/>
              <c:layout>
                <c:manualLayout>
                  <c:x val="-5.3091894977168992E-2"/>
                  <c:y val="5.2233387799564282E-2"/>
                </c:manualLayout>
              </c:layout>
              <c:dLblPos val="r"/>
              <c:showVal val="1"/>
            </c:dLbl>
            <c:dLbl>
              <c:idx val="8"/>
              <c:layout>
                <c:manualLayout>
                  <c:x val="-6.2757039573820519E-2"/>
                  <c:y val="-6.5358932461873701E-2"/>
                </c:manualLayout>
              </c:layout>
              <c:dLblPos val="r"/>
              <c:showVal val="1"/>
            </c:dLbl>
            <c:dLbl>
              <c:idx val="10"/>
              <c:layout>
                <c:manualLayout>
                  <c:x val="-3.8594178082191795E-2"/>
                  <c:y val="-4.8065904139434124E-2"/>
                </c:manualLayout>
              </c:layout>
              <c:dLblPos val="r"/>
              <c:showVal val="1"/>
            </c:dLbl>
            <c:dLbl>
              <c:idx val="12"/>
              <c:layout>
                <c:manualLayout>
                  <c:x val="-5.9283795731378914E-3"/>
                  <c:y val="-8.1827628147511225E-2"/>
                </c:manualLayout>
              </c:layout>
              <c:dLblPos val="r"/>
              <c:showVal val="1"/>
            </c:dLbl>
            <c:spPr>
              <a:solidFill>
                <a:schemeClr val="bg1"/>
              </a:solidFill>
              <a:ln>
                <a:solidFill>
                  <a:srgbClr val="0000FF"/>
                </a:solidFill>
              </a:ln>
            </c:spPr>
            <c:txPr>
              <a:bodyPr/>
              <a:lstStyle/>
              <a:p>
                <a:pPr>
                  <a:defRPr sz="1400" b="1"/>
                </a:pPr>
                <a:endParaRPr lang="it-IT"/>
              </a:p>
            </c:txPr>
            <c:dLblPos val="b"/>
            <c:showVal val="1"/>
          </c:dLbls>
          <c:cat>
            <c:numRef>
              <c:f>Foglio2!$A$2:$A$14</c:f>
              <c:numCache>
                <c:formatCode>General</c:formatCode>
                <c:ptCount val="13"/>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numCache>
            </c:numRef>
          </c:cat>
          <c:val>
            <c:numRef>
              <c:f>Foglio2!$B$2:$B$14</c:f>
              <c:numCache>
                <c:formatCode>#,##0</c:formatCode>
                <c:ptCount val="13"/>
                <c:pt idx="0">
                  <c:v>863211</c:v>
                </c:pt>
                <c:pt idx="1">
                  <c:v>721187</c:v>
                </c:pt>
                <c:pt idx="2">
                  <c:v>684578</c:v>
                </c:pt>
                <c:pt idx="3">
                  <c:v>544161</c:v>
                </c:pt>
                <c:pt idx="4">
                  <c:v>560279</c:v>
                </c:pt>
                <c:pt idx="5">
                  <c:v>453340</c:v>
                </c:pt>
                <c:pt idx="6">
                  <c:v>421059</c:v>
                </c:pt>
                <c:pt idx="7">
                  <c:v>502529</c:v>
                </c:pt>
                <c:pt idx="8">
                  <c:v>522359</c:v>
                </c:pt>
                <c:pt idx="9">
                  <c:v>492364</c:v>
                </c:pt>
                <c:pt idx="10">
                  <c:v>522782</c:v>
                </c:pt>
                <c:pt idx="11">
                  <c:v>468422</c:v>
                </c:pt>
                <c:pt idx="12">
                  <c:v>470091</c:v>
                </c:pt>
              </c:numCache>
            </c:numRef>
          </c:val>
        </c:ser>
        <c:marker val="1"/>
        <c:axId val="77780480"/>
        <c:axId val="77782016"/>
      </c:lineChart>
      <c:catAx>
        <c:axId val="77780480"/>
        <c:scaling>
          <c:orientation val="minMax"/>
        </c:scaling>
        <c:axPos val="b"/>
        <c:numFmt formatCode="General" sourceLinked="1"/>
        <c:tickLblPos val="nextTo"/>
        <c:txPr>
          <a:bodyPr/>
          <a:lstStyle/>
          <a:p>
            <a:pPr>
              <a:defRPr sz="800" b="1"/>
            </a:pPr>
            <a:endParaRPr lang="it-IT"/>
          </a:p>
        </c:txPr>
        <c:crossAx val="77782016"/>
        <c:crosses val="autoZero"/>
        <c:auto val="1"/>
        <c:lblAlgn val="ctr"/>
        <c:lblOffset val="100"/>
      </c:catAx>
      <c:valAx>
        <c:axId val="77782016"/>
        <c:scaling>
          <c:orientation val="minMax"/>
          <c:min val="300000"/>
        </c:scaling>
        <c:delete val="1"/>
        <c:axPos val="l"/>
        <c:numFmt formatCode="#,##0" sourceLinked="1"/>
        <c:tickLblPos val="none"/>
        <c:crossAx val="77780480"/>
        <c:crosses val="autoZero"/>
        <c:crossBetween val="between"/>
      </c:valAx>
      <c:spPr>
        <a:noFill/>
      </c:spPr>
    </c:plotArea>
    <c:plotVisOnly val="1"/>
  </c:chart>
  <c:spPr>
    <a:ln w="15875">
      <a:noFill/>
    </a:ln>
  </c:spPr>
  <c:externalData r:id="rId2"/>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it-IT"/>
  <c:chart>
    <c:plotArea>
      <c:layout>
        <c:manualLayout>
          <c:layoutTarget val="inner"/>
          <c:xMode val="edge"/>
          <c:yMode val="edge"/>
          <c:x val="0"/>
          <c:y val="5.2434133607577239E-2"/>
          <c:w val="0.99118153538495657"/>
          <c:h val="0.82725373879393949"/>
        </c:manualLayout>
      </c:layout>
      <c:lineChart>
        <c:grouping val="standard"/>
        <c:ser>
          <c:idx val="1"/>
          <c:order val="0"/>
          <c:spPr>
            <a:ln>
              <a:solidFill>
                <a:srgbClr val="FF0000"/>
              </a:solidFill>
            </a:ln>
          </c:spPr>
          <c:marker>
            <c:spPr>
              <a:solidFill>
                <a:srgbClr val="FF0000"/>
              </a:solidFill>
              <a:ln w="19050">
                <a:solidFill>
                  <a:srgbClr val="FF0000">
                    <a:alpha val="56000"/>
                  </a:srgbClr>
                </a:solidFill>
              </a:ln>
            </c:spPr>
          </c:marker>
          <c:dLbls>
            <c:dLbl>
              <c:idx val="1"/>
              <c:dLblPos val="b"/>
              <c:showVal val="1"/>
            </c:dLbl>
            <c:dLbl>
              <c:idx val="3"/>
              <c:dLblPos val="b"/>
              <c:showVal val="1"/>
            </c:dLbl>
            <c:dLbl>
              <c:idx val="5"/>
              <c:dLblPos val="b"/>
              <c:showVal val="1"/>
            </c:dLbl>
            <c:dLbl>
              <c:idx val="7"/>
              <c:dLblPos val="b"/>
              <c:showVal val="1"/>
            </c:dLbl>
            <c:dLbl>
              <c:idx val="9"/>
              <c:layout>
                <c:manualLayout>
                  <c:x val="-8.4464587968283725E-2"/>
                  <c:y val="-4.6511366046177297E-2"/>
                </c:manualLayout>
              </c:layout>
              <c:dLblPos val="r"/>
              <c:showVal val="1"/>
            </c:dLbl>
            <c:dLbl>
              <c:idx val="11"/>
              <c:dLblPos val="b"/>
              <c:showVal val="1"/>
            </c:dLbl>
            <c:spPr>
              <a:solidFill>
                <a:schemeClr val="lt1"/>
              </a:solidFill>
              <a:ln w="12700">
                <a:solidFill>
                  <a:srgbClr val="006600"/>
                </a:solidFill>
              </a:ln>
            </c:spPr>
            <c:dLblPos val="t"/>
            <c:showVal val="1"/>
          </c:dLbls>
          <c:cat>
            <c:numRef>
              <c:f>Foglio1!$A$3:$A$14</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Foglio1!$B$3:$B$14</c:f>
              <c:numCache>
                <c:formatCode>#,##0</c:formatCode>
                <c:ptCount val="12"/>
                <c:pt idx="0">
                  <c:v>629678</c:v>
                </c:pt>
                <c:pt idx="1">
                  <c:v>702985</c:v>
                </c:pt>
                <c:pt idx="2">
                  <c:v>754289</c:v>
                </c:pt>
                <c:pt idx="3">
                  <c:v>789717</c:v>
                </c:pt>
                <c:pt idx="4">
                  <c:v>816632</c:v>
                </c:pt>
                <c:pt idx="5">
                  <c:v>930125</c:v>
                </c:pt>
                <c:pt idx="6">
                  <c:v>977982</c:v>
                </c:pt>
                <c:pt idx="7">
                  <c:v>1082423</c:v>
                </c:pt>
                <c:pt idx="8">
                  <c:v>1600043</c:v>
                </c:pt>
                <c:pt idx="9">
                  <c:v>2051977</c:v>
                </c:pt>
                <c:pt idx="10">
                  <c:v>2095319</c:v>
                </c:pt>
                <c:pt idx="11">
                  <c:v>1989496</c:v>
                </c:pt>
              </c:numCache>
            </c:numRef>
          </c:val>
        </c:ser>
        <c:marker val="1"/>
        <c:axId val="78385920"/>
        <c:axId val="78387456"/>
      </c:lineChart>
      <c:catAx>
        <c:axId val="78385920"/>
        <c:scaling>
          <c:orientation val="minMax"/>
        </c:scaling>
        <c:axPos val="b"/>
        <c:numFmt formatCode="General" sourceLinked="1"/>
        <c:tickLblPos val="nextTo"/>
        <c:crossAx val="78387456"/>
        <c:crosses val="autoZero"/>
        <c:auto val="1"/>
        <c:lblAlgn val="ctr"/>
        <c:lblOffset val="100"/>
      </c:catAx>
      <c:valAx>
        <c:axId val="78387456"/>
        <c:scaling>
          <c:orientation val="minMax"/>
        </c:scaling>
        <c:delete val="1"/>
        <c:axPos val="l"/>
        <c:numFmt formatCode="#,##0" sourceLinked="1"/>
        <c:tickLblPos val="none"/>
        <c:crossAx val="78385920"/>
        <c:crosses val="autoZero"/>
        <c:crossBetween val="between"/>
      </c:valAx>
      <c:spPr>
        <a:noFill/>
      </c:spPr>
    </c:plotArea>
    <c:plotVisOnly val="1"/>
  </c:chart>
  <c:spPr>
    <a:noFill/>
    <a:ln w="15875">
      <a:noFill/>
    </a:ln>
  </c:spPr>
  <c:txPr>
    <a:bodyPr/>
    <a:lstStyle/>
    <a:p>
      <a:pPr>
        <a:defRPr b="1"/>
      </a:pPr>
      <a:endParaRPr lang="it-IT"/>
    </a:p>
  </c:txPr>
  <c:externalData r:id="rId1"/>
</c:chartSpace>
</file>

<file path=ppt/charts/chart19.xml><?xml version="1.0" encoding="utf-8"?>
<c:chartSpace xmlns:c="http://schemas.openxmlformats.org/drawingml/2006/chart" xmlns:a="http://schemas.openxmlformats.org/drawingml/2006/main" xmlns:r="http://schemas.openxmlformats.org/officeDocument/2006/relationships">
  <c:date1904 val="1"/>
  <c:lang val="it-IT"/>
  <c:style val="18"/>
  <c:chart>
    <c:autoTitleDeleted val="1"/>
    <c:plotArea>
      <c:layout>
        <c:manualLayout>
          <c:layoutTarget val="inner"/>
          <c:xMode val="edge"/>
          <c:yMode val="edge"/>
          <c:x val="8.5619504168958367E-5"/>
          <c:y val="0"/>
          <c:w val="0.97316390924424356"/>
          <c:h val="0.60892026489810525"/>
        </c:manualLayout>
      </c:layout>
      <c:lineChart>
        <c:grouping val="standard"/>
        <c:ser>
          <c:idx val="0"/>
          <c:order val="0"/>
          <c:tx>
            <c:strRef>
              <c:f>Foglio5!$J$1</c:f>
              <c:strCache>
                <c:ptCount val="1"/>
                <c:pt idx="0">
                  <c:v>% incremento traffico mensile 2013/2012</c:v>
                </c:pt>
              </c:strCache>
            </c:strRef>
          </c:tx>
          <c:spPr>
            <a:ln>
              <a:solidFill>
                <a:srgbClr val="008000"/>
              </a:solidFill>
            </a:ln>
          </c:spPr>
          <c:marker>
            <c:spPr>
              <a:solidFill>
                <a:srgbClr val="33CC33"/>
              </a:solidFill>
              <a:ln>
                <a:solidFill>
                  <a:schemeClr val="accent5">
                    <a:lumMod val="60000"/>
                    <a:lumOff val="40000"/>
                  </a:schemeClr>
                </a:solidFill>
              </a:ln>
            </c:spPr>
          </c:marker>
          <c:dLbls>
            <c:dLbl>
              <c:idx val="3"/>
              <c:layout>
                <c:manualLayout>
                  <c:x val="-3.364325303766124E-2"/>
                  <c:y val="3.2407407407407905E-2"/>
                </c:manualLayout>
              </c:layout>
              <c:showVal val="1"/>
            </c:dLbl>
            <c:dLbl>
              <c:idx val="4"/>
              <c:layout>
                <c:manualLayout>
                  <c:x val="-2.7335143093100117E-2"/>
                  <c:y val="6.9444444444444434E-2"/>
                </c:manualLayout>
              </c:layout>
              <c:showVal val="1"/>
            </c:dLbl>
            <c:spPr>
              <a:solidFill>
                <a:schemeClr val="bg1"/>
              </a:solidFill>
              <a:ln w="19050">
                <a:solidFill>
                  <a:srgbClr val="006600"/>
                </a:solidFill>
              </a:ln>
            </c:spPr>
            <c:txPr>
              <a:bodyPr/>
              <a:lstStyle/>
              <a:p>
                <a:pPr>
                  <a:defRPr sz="1200" b="1"/>
                </a:pPr>
                <a:endParaRPr lang="it-IT"/>
              </a:p>
            </c:txPr>
            <c:showVal val="1"/>
          </c:dLbls>
          <c:cat>
            <c:strRef>
              <c:f>Foglio5!$I$2:$I$13</c:f>
              <c:strCache>
                <c:ptCount val="12"/>
                <c:pt idx="0">
                  <c:v>Gennaio</c:v>
                </c:pt>
                <c:pt idx="1">
                  <c:v>Febbraio</c:v>
                </c:pt>
                <c:pt idx="2">
                  <c:v>Marzo</c:v>
                </c:pt>
                <c:pt idx="3">
                  <c:v>Aprile</c:v>
                </c:pt>
                <c:pt idx="4">
                  <c:v>Maggio</c:v>
                </c:pt>
                <c:pt idx="5">
                  <c:v>Giugno</c:v>
                </c:pt>
                <c:pt idx="6">
                  <c:v>Luglio</c:v>
                </c:pt>
                <c:pt idx="7">
                  <c:v>Agosto</c:v>
                </c:pt>
                <c:pt idx="8">
                  <c:v>Settembre</c:v>
                </c:pt>
                <c:pt idx="9">
                  <c:v>Ottobre</c:v>
                </c:pt>
                <c:pt idx="10">
                  <c:v>Novembre</c:v>
                </c:pt>
                <c:pt idx="11">
                  <c:v>Dicembre</c:v>
                </c:pt>
              </c:strCache>
            </c:strRef>
          </c:cat>
          <c:val>
            <c:numRef>
              <c:f>Foglio5!$J$2:$J$13</c:f>
              <c:numCache>
                <c:formatCode>General</c:formatCode>
                <c:ptCount val="12"/>
                <c:pt idx="0">
                  <c:v>-12.23</c:v>
                </c:pt>
                <c:pt idx="1">
                  <c:v>-8.08</c:v>
                </c:pt>
                <c:pt idx="2">
                  <c:v>-9.15</c:v>
                </c:pt>
                <c:pt idx="3">
                  <c:v>-2.19</c:v>
                </c:pt>
                <c:pt idx="4">
                  <c:v>-0.73000000000000065</c:v>
                </c:pt>
                <c:pt idx="5">
                  <c:v>-6.1</c:v>
                </c:pt>
                <c:pt idx="6">
                  <c:v>-4.33</c:v>
                </c:pt>
                <c:pt idx="7">
                  <c:v>-3.7600000000000002</c:v>
                </c:pt>
                <c:pt idx="8">
                  <c:v>-6.59</c:v>
                </c:pt>
                <c:pt idx="9">
                  <c:v>-7.74</c:v>
                </c:pt>
                <c:pt idx="10">
                  <c:v>-2.9099999999999997</c:v>
                </c:pt>
                <c:pt idx="11">
                  <c:v>1.79</c:v>
                </c:pt>
              </c:numCache>
            </c:numRef>
          </c:val>
        </c:ser>
        <c:dLbls>
          <c:showVal val="1"/>
        </c:dLbls>
        <c:marker val="1"/>
        <c:axId val="78436608"/>
        <c:axId val="71634944"/>
      </c:lineChart>
      <c:catAx>
        <c:axId val="78436608"/>
        <c:scaling>
          <c:orientation val="minMax"/>
        </c:scaling>
        <c:axPos val="b"/>
        <c:tickLblPos val="nextTo"/>
        <c:txPr>
          <a:bodyPr/>
          <a:lstStyle/>
          <a:p>
            <a:pPr>
              <a:defRPr sz="800" b="1"/>
            </a:pPr>
            <a:endParaRPr lang="it-IT"/>
          </a:p>
        </c:txPr>
        <c:crossAx val="71634944"/>
        <c:crosses val="autoZero"/>
        <c:auto val="1"/>
        <c:lblAlgn val="ctr"/>
        <c:lblOffset val="100"/>
      </c:catAx>
      <c:valAx>
        <c:axId val="71634944"/>
        <c:scaling>
          <c:orientation val="minMax"/>
        </c:scaling>
        <c:delete val="1"/>
        <c:axPos val="l"/>
        <c:numFmt formatCode="General" sourceLinked="1"/>
        <c:tickLblPos val="none"/>
        <c:crossAx val="78436608"/>
        <c:crosses val="autoZero"/>
        <c:crossBetween val="between"/>
      </c:valAx>
    </c:plotArea>
    <c:plotVisOnly val="1"/>
  </c:chart>
  <c:spPr>
    <a:ln>
      <a:no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it-IT"/>
  <c:chart>
    <c:view3D>
      <c:rotX val="30"/>
      <c:perspective val="30"/>
    </c:view3D>
    <c:plotArea>
      <c:layout>
        <c:manualLayout>
          <c:layoutTarget val="inner"/>
          <c:xMode val="edge"/>
          <c:yMode val="edge"/>
          <c:x val="0.18714577157981879"/>
          <c:y val="0.10662337308433269"/>
          <c:w val="0.78341601808901351"/>
          <c:h val="0.74909889467208424"/>
        </c:manualLayout>
      </c:layout>
      <c:pie3DChart>
        <c:varyColors val="1"/>
        <c:ser>
          <c:idx val="0"/>
          <c:order val="0"/>
          <c:explosion val="25"/>
          <c:dLbls>
            <c:dLbl>
              <c:idx val="3"/>
              <c:layout>
                <c:manualLayout>
                  <c:x val="1.9645926606451421E-2"/>
                  <c:y val="1.2458722659667541E-2"/>
                </c:manualLayout>
              </c:layout>
              <c:tx>
                <c:rich>
                  <a:bodyPr/>
                  <a:lstStyle/>
                  <a:p>
                    <a:r>
                      <a:rPr lang="en-US" dirty="0"/>
                      <a:t>Attività manifatturiere
7%</a:t>
                    </a:r>
                  </a:p>
                </c:rich>
              </c:tx>
              <c:showCatName val="1"/>
              <c:showPercent val="1"/>
            </c:dLbl>
            <c:dLbl>
              <c:idx val="4"/>
              <c:layout>
                <c:manualLayout>
                  <c:x val="7.624187485714899E-4"/>
                  <c:y val="-6.3159545056867855E-2"/>
                </c:manualLayout>
              </c:layout>
              <c:showCatName val="1"/>
              <c:showPercent val="1"/>
            </c:dLbl>
            <c:dLbl>
              <c:idx val="5"/>
              <c:layout>
                <c:manualLayout>
                  <c:x val="3.2040844944964543E-2"/>
                  <c:y val="-4.0247769028871391E-3"/>
                </c:manualLayout>
              </c:layout>
              <c:tx>
                <c:rich>
                  <a:bodyPr/>
                  <a:lstStyle/>
                  <a:p>
                    <a:r>
                      <a:rPr lang="en-US" dirty="0"/>
                      <a:t> non classificate
6%</a:t>
                    </a:r>
                  </a:p>
                </c:rich>
              </c:tx>
              <c:showCatName val="1"/>
              <c:showPercent val="1"/>
            </c:dLbl>
            <c:dLbl>
              <c:idx val="6"/>
              <c:layout>
                <c:manualLayout>
                  <c:x val="-7.4987534669085643E-3"/>
                  <c:y val="-5.6466701662292222E-2"/>
                </c:manualLayout>
              </c:layout>
              <c:showCatName val="1"/>
              <c:showPercent val="1"/>
            </c:dLbl>
            <c:dLbl>
              <c:idx val="7"/>
              <c:layout>
                <c:manualLayout>
                  <c:x val="5.4212032713667972E-2"/>
                  <c:y val="-3.7647734033245846E-2"/>
                </c:manualLayout>
              </c:layout>
              <c:tx>
                <c:rich>
                  <a:bodyPr/>
                  <a:lstStyle/>
                  <a:p>
                    <a:r>
                      <a:rPr lang="en-US" dirty="0"/>
                      <a:t>Trasporto
2%</a:t>
                    </a:r>
                  </a:p>
                </c:rich>
              </c:tx>
              <c:showCatName val="1"/>
              <c:showPercent val="1"/>
            </c:dLbl>
            <c:dLbl>
              <c:idx val="8"/>
              <c:layout>
                <c:manualLayout>
                  <c:x val="9.5661916135127326E-2"/>
                  <c:y val="-1.6046474190726214E-2"/>
                </c:manualLayout>
              </c:layout>
              <c:showCatName val="1"/>
              <c:showPercent val="1"/>
            </c:dLbl>
            <c:spPr>
              <a:solidFill>
                <a:schemeClr val="bg1"/>
              </a:solidFill>
              <a:ln w="12700">
                <a:solidFill>
                  <a:schemeClr val="accent1"/>
                </a:solidFill>
              </a:ln>
            </c:spPr>
            <c:showCatName val="1"/>
            <c:showPercent val="1"/>
            <c:showLeaderLines val="1"/>
            <c:leaderLines>
              <c:spPr>
                <a:ln w="0">
                  <a:solidFill>
                    <a:schemeClr val="bg1"/>
                  </a:solidFill>
                </a:ln>
              </c:spPr>
            </c:leaderLines>
          </c:dLbls>
          <c:cat>
            <c:strRef>
              <c:f>Foglio2!$A$40:$A$48</c:f>
              <c:strCache>
                <c:ptCount val="9"/>
                <c:pt idx="0">
                  <c:v>Agricoltura</c:v>
                </c:pt>
                <c:pt idx="1">
                  <c:v>Commercio</c:v>
                </c:pt>
                <c:pt idx="2">
                  <c:v>Costruzioni</c:v>
                </c:pt>
                <c:pt idx="3">
                  <c:v>Attività manifatturiere</c:v>
                </c:pt>
                <c:pt idx="4">
                  <c:v>servizi di alloggio e di ristorazione </c:v>
                </c:pt>
                <c:pt idx="5">
                  <c:v> non classificate</c:v>
                </c:pt>
                <c:pt idx="6">
                  <c:v>Altre attività di servizi</c:v>
                </c:pt>
                <c:pt idx="7">
                  <c:v>Trasporto</c:v>
                </c:pt>
                <c:pt idx="8">
                  <c:v>altri settori</c:v>
                </c:pt>
              </c:strCache>
            </c:strRef>
          </c:cat>
          <c:val>
            <c:numRef>
              <c:f>Foglio2!$B$40:$B$48</c:f>
              <c:numCache>
                <c:formatCode>#,##0</c:formatCode>
                <c:ptCount val="9"/>
                <c:pt idx="0">
                  <c:v>7921</c:v>
                </c:pt>
                <c:pt idx="1">
                  <c:v>10797</c:v>
                </c:pt>
                <c:pt idx="2">
                  <c:v>4749</c:v>
                </c:pt>
                <c:pt idx="3">
                  <c:v>2711</c:v>
                </c:pt>
                <c:pt idx="4">
                  <c:v>2392</c:v>
                </c:pt>
                <c:pt idx="5">
                  <c:v>2030</c:v>
                </c:pt>
                <c:pt idx="6">
                  <c:v>1430</c:v>
                </c:pt>
                <c:pt idx="7" formatCode="General">
                  <c:v>878</c:v>
                </c:pt>
                <c:pt idx="8">
                  <c:v>3828</c:v>
                </c:pt>
              </c:numCache>
            </c:numRef>
          </c:val>
        </c:ser>
        <c:dLbls>
          <c:showVal val="1"/>
        </c:dLbls>
      </c:pie3DChart>
    </c:plotArea>
    <c:plotVisOnly val="1"/>
  </c:chart>
  <c:spPr>
    <a:gradFill>
      <a:gsLst>
        <a:gs pos="0">
          <a:srgbClr val="FFEFD1"/>
        </a:gs>
        <a:gs pos="64999">
          <a:srgbClr val="F0EBD5"/>
        </a:gs>
        <a:gs pos="100000">
          <a:srgbClr val="D1C39F"/>
        </a:gs>
      </a:gsLst>
      <a:lin ang="5400000" scaled="0"/>
    </a:gradFill>
    <a:ln w="15875">
      <a:solidFill>
        <a:schemeClr val="accent1">
          <a:lumMod val="50000"/>
        </a:schemeClr>
      </a:solidFill>
    </a:ln>
  </c:spPr>
  <c:externalData r:id="rId1"/>
</c:chartSpace>
</file>

<file path=ppt/charts/chart20.xml><?xml version="1.0" encoding="utf-8"?>
<c:chartSpace xmlns:c="http://schemas.openxmlformats.org/drawingml/2006/chart" xmlns:a="http://schemas.openxmlformats.org/drawingml/2006/main" xmlns:r="http://schemas.openxmlformats.org/officeDocument/2006/relationships">
  <c:date1904 val="1"/>
  <c:lang val="it-IT"/>
  <c:roundedCorners val="1"/>
  <c:chart>
    <c:plotArea>
      <c:layout/>
      <c:barChart>
        <c:barDir val="col"/>
        <c:grouping val="clustered"/>
        <c:ser>
          <c:idx val="0"/>
          <c:order val="0"/>
          <c:tx>
            <c:strRef>
              <c:f>Foglio13!$B$12</c:f>
              <c:strCache>
                <c:ptCount val="1"/>
                <c:pt idx="0">
                  <c:v>Brindisi</c:v>
                </c:pt>
              </c:strCache>
            </c:strRef>
          </c:tx>
          <c:spPr>
            <a:solidFill>
              <a:srgbClr val="0070C0"/>
            </a:solidFill>
          </c:spPr>
          <c:dLbls>
            <c:txPr>
              <a:bodyPr/>
              <a:lstStyle/>
              <a:p>
                <a:pPr>
                  <a:defRPr sz="1400" b="1" baseline="0"/>
                </a:pPr>
                <a:endParaRPr lang="it-IT"/>
              </a:p>
            </c:txPr>
            <c:showVal val="1"/>
          </c:dLbls>
          <c:cat>
            <c:strRef>
              <c:f>Foglio13!$C$11:$F$11</c:f>
              <c:strCache>
                <c:ptCount val="4"/>
                <c:pt idx="0">
                  <c:v>Rete stradale</c:v>
                </c:pt>
                <c:pt idx="1">
                  <c:v>Ferrovie</c:v>
                </c:pt>
                <c:pt idx="2">
                  <c:v>Porti</c:v>
                </c:pt>
                <c:pt idx="3">
                  <c:v>Aeroporti</c:v>
                </c:pt>
              </c:strCache>
            </c:strRef>
          </c:cat>
          <c:val>
            <c:numRef>
              <c:f>Foglio13!$C$12:$F$12</c:f>
              <c:numCache>
                <c:formatCode>#,##0.0</c:formatCode>
                <c:ptCount val="4"/>
                <c:pt idx="0">
                  <c:v>46.066927829291998</c:v>
                </c:pt>
                <c:pt idx="1">
                  <c:v>157.87334883491283</c:v>
                </c:pt>
                <c:pt idx="2">
                  <c:v>221.02017600360747</c:v>
                </c:pt>
                <c:pt idx="3">
                  <c:v>259.40801220765661</c:v>
                </c:pt>
              </c:numCache>
            </c:numRef>
          </c:val>
        </c:ser>
        <c:ser>
          <c:idx val="1"/>
          <c:order val="1"/>
          <c:tx>
            <c:strRef>
              <c:f>Foglio13!$B$13</c:f>
              <c:strCache>
                <c:ptCount val="1"/>
                <c:pt idx="0">
                  <c:v>PUGLIA</c:v>
                </c:pt>
              </c:strCache>
            </c:strRef>
          </c:tx>
          <c:spPr>
            <a:solidFill>
              <a:srgbClr val="C00000"/>
            </a:solidFill>
          </c:spPr>
          <c:dLbls>
            <c:txPr>
              <a:bodyPr/>
              <a:lstStyle/>
              <a:p>
                <a:pPr>
                  <a:defRPr sz="1200" baseline="0"/>
                </a:pPr>
                <a:endParaRPr lang="it-IT"/>
              </a:p>
            </c:txPr>
            <c:showVal val="1"/>
          </c:dLbls>
          <c:cat>
            <c:strRef>
              <c:f>Foglio13!$C$11:$F$11</c:f>
              <c:strCache>
                <c:ptCount val="4"/>
                <c:pt idx="0">
                  <c:v>Rete stradale</c:v>
                </c:pt>
                <c:pt idx="1">
                  <c:v>Ferrovie</c:v>
                </c:pt>
                <c:pt idx="2">
                  <c:v>Porti</c:v>
                </c:pt>
                <c:pt idx="3">
                  <c:v>Aeroporti</c:v>
                </c:pt>
              </c:strCache>
            </c:strRef>
          </c:cat>
          <c:val>
            <c:numRef>
              <c:f>Foglio13!$C$13:$F$13</c:f>
              <c:numCache>
                <c:formatCode>#,##0.0</c:formatCode>
                <c:ptCount val="4"/>
                <c:pt idx="0">
                  <c:v>73.694971403268056</c:v>
                </c:pt>
                <c:pt idx="1">
                  <c:v>95.197503959406987</c:v>
                </c:pt>
                <c:pt idx="2">
                  <c:v>106.89718759103475</c:v>
                </c:pt>
                <c:pt idx="3">
                  <c:v>64.839425184505714</c:v>
                </c:pt>
              </c:numCache>
            </c:numRef>
          </c:val>
        </c:ser>
        <c:ser>
          <c:idx val="2"/>
          <c:order val="2"/>
          <c:tx>
            <c:strRef>
              <c:f>Foglio13!$B$14</c:f>
              <c:strCache>
                <c:ptCount val="1"/>
                <c:pt idx="0">
                  <c:v>ITALIA</c:v>
                </c:pt>
              </c:strCache>
            </c:strRef>
          </c:tx>
          <c:spPr>
            <a:solidFill>
              <a:srgbClr val="33CC33"/>
            </a:solidFill>
          </c:spPr>
          <c:dLbls>
            <c:txPr>
              <a:bodyPr/>
              <a:lstStyle/>
              <a:p>
                <a:pPr>
                  <a:defRPr sz="1200" baseline="0"/>
                </a:pPr>
                <a:endParaRPr lang="it-IT"/>
              </a:p>
            </c:txPr>
            <c:showVal val="1"/>
          </c:dLbls>
          <c:cat>
            <c:strRef>
              <c:f>Foglio13!$C$11:$F$11</c:f>
              <c:strCache>
                <c:ptCount val="4"/>
                <c:pt idx="0">
                  <c:v>Rete stradale</c:v>
                </c:pt>
                <c:pt idx="1">
                  <c:v>Ferrovie</c:v>
                </c:pt>
                <c:pt idx="2">
                  <c:v>Porti</c:v>
                </c:pt>
                <c:pt idx="3">
                  <c:v>Aeroporti</c:v>
                </c:pt>
              </c:strCache>
            </c:strRef>
          </c:cat>
          <c:val>
            <c:numRef>
              <c:f>Foglio13!$C$14:$F$14</c:f>
              <c:numCache>
                <c:formatCode>#,##0.0</c:formatCode>
                <c:ptCount val="4"/>
                <c:pt idx="0">
                  <c:v>100</c:v>
                </c:pt>
                <c:pt idx="1">
                  <c:v>100</c:v>
                </c:pt>
                <c:pt idx="2">
                  <c:v>100</c:v>
                </c:pt>
                <c:pt idx="3">
                  <c:v>100</c:v>
                </c:pt>
              </c:numCache>
            </c:numRef>
          </c:val>
        </c:ser>
        <c:dLbls>
          <c:showVal val="1"/>
        </c:dLbls>
        <c:axId val="71691648"/>
        <c:axId val="78320768"/>
      </c:barChart>
      <c:catAx>
        <c:axId val="71691648"/>
        <c:scaling>
          <c:orientation val="minMax"/>
        </c:scaling>
        <c:axPos val="b"/>
        <c:tickLblPos val="nextTo"/>
        <c:crossAx val="78320768"/>
        <c:crosses val="autoZero"/>
        <c:auto val="1"/>
        <c:lblAlgn val="ctr"/>
        <c:lblOffset val="100"/>
      </c:catAx>
      <c:valAx>
        <c:axId val="78320768"/>
        <c:scaling>
          <c:orientation val="minMax"/>
        </c:scaling>
        <c:axPos val="l"/>
        <c:majorGridlines/>
        <c:numFmt formatCode="#,##0.0" sourceLinked="1"/>
        <c:tickLblPos val="nextTo"/>
        <c:crossAx val="71691648"/>
        <c:crosses val="autoZero"/>
        <c:crossBetween val="between"/>
      </c:valAx>
    </c:plotArea>
    <c:legend>
      <c:legendPos val="b"/>
    </c:legend>
    <c:plotVisOnly val="1"/>
  </c:chart>
  <c:spPr>
    <a:ln w="15875" cap="rnd"/>
  </c:spPr>
  <c:externalData r:id="rId1"/>
</c:chartSpace>
</file>

<file path=ppt/charts/chart21.xml><?xml version="1.0" encoding="utf-8"?>
<c:chartSpace xmlns:c="http://schemas.openxmlformats.org/drawingml/2006/chart" xmlns:a="http://schemas.openxmlformats.org/drawingml/2006/main" xmlns:r="http://schemas.openxmlformats.org/officeDocument/2006/relationships">
  <c:date1904 val="1"/>
  <c:lang val="it-IT"/>
  <c:chart>
    <c:plotArea>
      <c:layout/>
      <c:lineChart>
        <c:grouping val="standard"/>
        <c:ser>
          <c:idx val="0"/>
          <c:order val="0"/>
          <c:tx>
            <c:strRef>
              <c:f>Foglio8!$V$4</c:f>
              <c:strCache>
                <c:ptCount val="1"/>
                <c:pt idx="0">
                  <c:v>Foggia</c:v>
                </c:pt>
              </c:strCache>
            </c:strRef>
          </c:tx>
          <c:marker>
            <c:symbol val="none"/>
          </c:marker>
          <c:cat>
            <c:numRef>
              <c:f>Foglio8!$W$3:$AA$3</c:f>
              <c:numCache>
                <c:formatCode>General</c:formatCode>
                <c:ptCount val="5"/>
                <c:pt idx="0">
                  <c:v>2009</c:v>
                </c:pt>
                <c:pt idx="1">
                  <c:v>2010</c:v>
                </c:pt>
                <c:pt idx="2">
                  <c:v>2011</c:v>
                </c:pt>
                <c:pt idx="3">
                  <c:v>2012</c:v>
                </c:pt>
                <c:pt idx="4">
                  <c:v>2013</c:v>
                </c:pt>
              </c:numCache>
            </c:numRef>
          </c:cat>
          <c:val>
            <c:numRef>
              <c:f>Foglio8!$W$4:$AA$4</c:f>
              <c:numCache>
                <c:formatCode>#,##0</c:formatCode>
                <c:ptCount val="5"/>
                <c:pt idx="0">
                  <c:v>-24</c:v>
                </c:pt>
                <c:pt idx="1">
                  <c:v>-12</c:v>
                </c:pt>
                <c:pt idx="2">
                  <c:v>5</c:v>
                </c:pt>
                <c:pt idx="3">
                  <c:v>5</c:v>
                </c:pt>
                <c:pt idx="4">
                  <c:v>13</c:v>
                </c:pt>
              </c:numCache>
            </c:numRef>
          </c:val>
        </c:ser>
        <c:ser>
          <c:idx val="1"/>
          <c:order val="1"/>
          <c:tx>
            <c:strRef>
              <c:f>Foglio8!$V$5</c:f>
              <c:strCache>
                <c:ptCount val="1"/>
                <c:pt idx="0">
                  <c:v>Bari</c:v>
                </c:pt>
              </c:strCache>
            </c:strRef>
          </c:tx>
          <c:spPr>
            <a:ln>
              <a:solidFill>
                <a:srgbClr val="FFC000"/>
              </a:solidFill>
            </a:ln>
          </c:spPr>
          <c:marker>
            <c:symbol val="none"/>
          </c:marker>
          <c:cat>
            <c:numRef>
              <c:f>Foglio8!$W$3:$AA$3</c:f>
              <c:numCache>
                <c:formatCode>General</c:formatCode>
                <c:ptCount val="5"/>
                <c:pt idx="0">
                  <c:v>2009</c:v>
                </c:pt>
                <c:pt idx="1">
                  <c:v>2010</c:v>
                </c:pt>
                <c:pt idx="2">
                  <c:v>2011</c:v>
                </c:pt>
                <c:pt idx="3">
                  <c:v>2012</c:v>
                </c:pt>
                <c:pt idx="4">
                  <c:v>2013</c:v>
                </c:pt>
              </c:numCache>
            </c:numRef>
          </c:cat>
          <c:val>
            <c:numRef>
              <c:f>Foglio8!$W$5:$AA$5</c:f>
              <c:numCache>
                <c:formatCode>#,##0</c:formatCode>
                <c:ptCount val="5"/>
                <c:pt idx="0">
                  <c:v>-153</c:v>
                </c:pt>
                <c:pt idx="1">
                  <c:v>-98</c:v>
                </c:pt>
                <c:pt idx="2">
                  <c:v>-94</c:v>
                </c:pt>
                <c:pt idx="3">
                  <c:v>-40</c:v>
                </c:pt>
                <c:pt idx="4">
                  <c:v>3</c:v>
                </c:pt>
              </c:numCache>
            </c:numRef>
          </c:val>
        </c:ser>
        <c:ser>
          <c:idx val="2"/>
          <c:order val="2"/>
          <c:tx>
            <c:strRef>
              <c:f>Foglio8!$V$6</c:f>
              <c:strCache>
                <c:ptCount val="1"/>
                <c:pt idx="0">
                  <c:v>Taranto</c:v>
                </c:pt>
              </c:strCache>
            </c:strRef>
          </c:tx>
          <c:marker>
            <c:symbol val="none"/>
          </c:marker>
          <c:cat>
            <c:numRef>
              <c:f>Foglio8!$W$3:$AA$3</c:f>
              <c:numCache>
                <c:formatCode>General</c:formatCode>
                <c:ptCount val="5"/>
                <c:pt idx="0">
                  <c:v>2009</c:v>
                </c:pt>
                <c:pt idx="1">
                  <c:v>2010</c:v>
                </c:pt>
                <c:pt idx="2">
                  <c:v>2011</c:v>
                </c:pt>
                <c:pt idx="3">
                  <c:v>2012</c:v>
                </c:pt>
                <c:pt idx="4">
                  <c:v>2013</c:v>
                </c:pt>
              </c:numCache>
            </c:numRef>
          </c:cat>
          <c:val>
            <c:numRef>
              <c:f>Foglio8!$W$6:$AA$6</c:f>
              <c:numCache>
                <c:formatCode>#,##0</c:formatCode>
                <c:ptCount val="5"/>
                <c:pt idx="0">
                  <c:v>-53</c:v>
                </c:pt>
                <c:pt idx="1">
                  <c:v>-20</c:v>
                </c:pt>
                <c:pt idx="2">
                  <c:v>-7</c:v>
                </c:pt>
                <c:pt idx="3">
                  <c:v>-11</c:v>
                </c:pt>
                <c:pt idx="4">
                  <c:v>-12</c:v>
                </c:pt>
              </c:numCache>
            </c:numRef>
          </c:val>
        </c:ser>
        <c:ser>
          <c:idx val="3"/>
          <c:order val="3"/>
          <c:tx>
            <c:strRef>
              <c:f>Foglio8!$V$7</c:f>
              <c:strCache>
                <c:ptCount val="1"/>
                <c:pt idx="0">
                  <c:v>Brindisi</c:v>
                </c:pt>
              </c:strCache>
            </c:strRef>
          </c:tx>
          <c:spPr>
            <a:ln>
              <a:solidFill>
                <a:srgbClr val="FF0000"/>
              </a:solidFill>
            </a:ln>
          </c:spPr>
          <c:marker>
            <c:symbol val="none"/>
          </c:marker>
          <c:dLbls>
            <c:spPr>
              <a:solidFill>
                <a:schemeClr val="bg1"/>
              </a:solidFill>
              <a:ln w="12700">
                <a:solidFill>
                  <a:schemeClr val="accent1"/>
                </a:solidFill>
              </a:ln>
            </c:spPr>
            <c:txPr>
              <a:bodyPr/>
              <a:lstStyle/>
              <a:p>
                <a:pPr>
                  <a:defRPr b="0">
                    <a:solidFill>
                      <a:srgbClr val="FF0000"/>
                    </a:solidFill>
                  </a:defRPr>
                </a:pPr>
                <a:endParaRPr lang="it-IT"/>
              </a:p>
            </c:txPr>
            <c:showVal val="1"/>
          </c:dLbls>
          <c:cat>
            <c:numRef>
              <c:f>Foglio8!$W$3:$AA$3</c:f>
              <c:numCache>
                <c:formatCode>General</c:formatCode>
                <c:ptCount val="5"/>
                <c:pt idx="0">
                  <c:v>2009</c:v>
                </c:pt>
                <c:pt idx="1">
                  <c:v>2010</c:v>
                </c:pt>
                <c:pt idx="2">
                  <c:v>2011</c:v>
                </c:pt>
                <c:pt idx="3">
                  <c:v>2012</c:v>
                </c:pt>
                <c:pt idx="4">
                  <c:v>2013</c:v>
                </c:pt>
              </c:numCache>
            </c:numRef>
          </c:cat>
          <c:val>
            <c:numRef>
              <c:f>Foglio8!$W$7:$AA$7</c:f>
              <c:numCache>
                <c:formatCode>#,##0</c:formatCode>
                <c:ptCount val="5"/>
                <c:pt idx="0">
                  <c:v>18</c:v>
                </c:pt>
                <c:pt idx="1">
                  <c:v>18</c:v>
                </c:pt>
                <c:pt idx="2">
                  <c:v>19</c:v>
                </c:pt>
                <c:pt idx="3">
                  <c:v>42</c:v>
                </c:pt>
                <c:pt idx="4">
                  <c:v>68</c:v>
                </c:pt>
              </c:numCache>
            </c:numRef>
          </c:val>
        </c:ser>
        <c:ser>
          <c:idx val="4"/>
          <c:order val="4"/>
          <c:tx>
            <c:strRef>
              <c:f>Foglio8!$V$8</c:f>
              <c:strCache>
                <c:ptCount val="1"/>
                <c:pt idx="0">
                  <c:v>Lecce</c:v>
                </c:pt>
              </c:strCache>
            </c:strRef>
          </c:tx>
          <c:spPr>
            <a:ln>
              <a:solidFill>
                <a:srgbClr val="002060"/>
              </a:solidFill>
            </a:ln>
          </c:spPr>
          <c:marker>
            <c:symbol val="none"/>
          </c:marker>
          <c:dLbls>
            <c:dLbl>
              <c:idx val="3"/>
              <c:layout>
                <c:manualLayout>
                  <c:x val="-1.1634671320535486E-2"/>
                  <c:y val="-5.2287581699346934E-2"/>
                </c:manualLayout>
              </c:layout>
              <c:showVal val="1"/>
            </c:dLbl>
            <c:dLbl>
              <c:idx val="4"/>
              <c:layout>
                <c:manualLayout>
                  <c:x val="-1.3961605584642343E-2"/>
                  <c:y val="-5.2287581699346934E-2"/>
                </c:manualLayout>
              </c:layout>
              <c:showVal val="1"/>
            </c:dLbl>
            <c:spPr>
              <a:solidFill>
                <a:sysClr val="window" lastClr="FFFFFF"/>
              </a:solidFill>
              <a:ln w="12700">
                <a:solidFill>
                  <a:srgbClr val="4F81BD"/>
                </a:solidFill>
              </a:ln>
            </c:spPr>
            <c:txPr>
              <a:bodyPr/>
              <a:lstStyle/>
              <a:p>
                <a:pPr>
                  <a:defRPr b="1">
                    <a:solidFill>
                      <a:srgbClr val="002060"/>
                    </a:solidFill>
                  </a:defRPr>
                </a:pPr>
                <a:endParaRPr lang="it-IT"/>
              </a:p>
            </c:txPr>
            <c:showVal val="1"/>
          </c:dLbls>
          <c:cat>
            <c:numRef>
              <c:f>Foglio8!$W$3:$AA$3</c:f>
              <c:numCache>
                <c:formatCode>General</c:formatCode>
                <c:ptCount val="5"/>
                <c:pt idx="0">
                  <c:v>2009</c:v>
                </c:pt>
                <c:pt idx="1">
                  <c:v>2010</c:v>
                </c:pt>
                <c:pt idx="2">
                  <c:v>2011</c:v>
                </c:pt>
                <c:pt idx="3">
                  <c:v>2012</c:v>
                </c:pt>
                <c:pt idx="4">
                  <c:v>2013</c:v>
                </c:pt>
              </c:numCache>
            </c:numRef>
          </c:cat>
          <c:val>
            <c:numRef>
              <c:f>Foglio8!$W$8:$AA$8</c:f>
              <c:numCache>
                <c:formatCode>#,##0</c:formatCode>
                <c:ptCount val="5"/>
                <c:pt idx="0">
                  <c:v>120</c:v>
                </c:pt>
                <c:pt idx="1">
                  <c:v>62</c:v>
                </c:pt>
                <c:pt idx="2">
                  <c:v>61</c:v>
                </c:pt>
                <c:pt idx="3">
                  <c:v>53</c:v>
                </c:pt>
                <c:pt idx="4">
                  <c:v>83</c:v>
                </c:pt>
              </c:numCache>
            </c:numRef>
          </c:val>
        </c:ser>
        <c:ser>
          <c:idx val="5"/>
          <c:order val="5"/>
          <c:tx>
            <c:strRef>
              <c:f>Foglio8!$V$9</c:f>
              <c:strCache>
                <c:ptCount val="1"/>
                <c:pt idx="0">
                  <c:v>Barletta-Andria-Trani</c:v>
                </c:pt>
              </c:strCache>
            </c:strRef>
          </c:tx>
          <c:spPr>
            <a:ln>
              <a:solidFill>
                <a:srgbClr val="7030A0"/>
              </a:solidFill>
            </a:ln>
          </c:spPr>
          <c:marker>
            <c:symbol val="none"/>
          </c:marker>
          <c:cat>
            <c:numRef>
              <c:f>Foglio8!$W$3:$AA$3</c:f>
              <c:numCache>
                <c:formatCode>General</c:formatCode>
                <c:ptCount val="5"/>
                <c:pt idx="0">
                  <c:v>2009</c:v>
                </c:pt>
                <c:pt idx="1">
                  <c:v>2010</c:v>
                </c:pt>
                <c:pt idx="2">
                  <c:v>2011</c:v>
                </c:pt>
                <c:pt idx="3">
                  <c:v>2012</c:v>
                </c:pt>
                <c:pt idx="4">
                  <c:v>2013</c:v>
                </c:pt>
              </c:numCache>
            </c:numRef>
          </c:cat>
          <c:val>
            <c:numRef>
              <c:f>Foglio8!$W$9:$AA$9</c:f>
              <c:numCache>
                <c:formatCode>#,##0</c:formatCode>
                <c:ptCount val="5"/>
                <c:pt idx="0">
                  <c:v>0</c:v>
                </c:pt>
                <c:pt idx="1">
                  <c:v>-24</c:v>
                </c:pt>
                <c:pt idx="2">
                  <c:v>-17</c:v>
                </c:pt>
                <c:pt idx="3">
                  <c:v>0</c:v>
                </c:pt>
                <c:pt idx="4">
                  <c:v>-24</c:v>
                </c:pt>
              </c:numCache>
            </c:numRef>
          </c:val>
        </c:ser>
        <c:marker val="1"/>
        <c:axId val="78374400"/>
        <c:axId val="78375936"/>
      </c:lineChart>
      <c:catAx>
        <c:axId val="78374400"/>
        <c:scaling>
          <c:orientation val="minMax"/>
        </c:scaling>
        <c:axPos val="b"/>
        <c:numFmt formatCode="General" sourceLinked="1"/>
        <c:tickLblPos val="nextTo"/>
        <c:txPr>
          <a:bodyPr/>
          <a:lstStyle/>
          <a:p>
            <a:pPr>
              <a:defRPr b="1"/>
            </a:pPr>
            <a:endParaRPr lang="it-IT"/>
          </a:p>
        </c:txPr>
        <c:crossAx val="78375936"/>
        <c:crosses val="autoZero"/>
        <c:auto val="1"/>
        <c:lblAlgn val="ctr"/>
        <c:lblOffset val="100"/>
      </c:catAx>
      <c:valAx>
        <c:axId val="78375936"/>
        <c:scaling>
          <c:orientation val="minMax"/>
        </c:scaling>
        <c:axPos val="l"/>
        <c:numFmt formatCode="#,##0" sourceLinked="1"/>
        <c:tickLblPos val="nextTo"/>
        <c:crossAx val="78374400"/>
        <c:crosses val="autoZero"/>
        <c:crossBetween val="between"/>
      </c:valAx>
    </c:plotArea>
    <c:legend>
      <c:legendPos val="b"/>
    </c:legend>
    <c:plotVisOnly val="1"/>
  </c:chart>
  <c:spPr>
    <a:ln>
      <a:noFill/>
    </a:ln>
  </c:spPr>
  <c:externalData r:id="rId1"/>
</c:chartSpace>
</file>

<file path=ppt/charts/chart22.xml><?xml version="1.0" encoding="utf-8"?>
<c:chartSpace xmlns:c="http://schemas.openxmlformats.org/drawingml/2006/chart" xmlns:a="http://schemas.openxmlformats.org/drawingml/2006/main" xmlns:r="http://schemas.openxmlformats.org/officeDocument/2006/relationships">
  <c:date1904 val="1"/>
  <c:lang val="it-IT"/>
  <c:style val="26"/>
  <c:chart>
    <c:view3D>
      <c:rAngAx val="1"/>
    </c:view3D>
    <c:plotArea>
      <c:layout>
        <c:manualLayout>
          <c:layoutTarget val="inner"/>
          <c:xMode val="edge"/>
          <c:yMode val="edge"/>
          <c:x val="6.1165696982649433E-2"/>
          <c:y val="5.0461050859208822E-2"/>
          <c:w val="0.91595217177204136"/>
          <c:h val="0.7172984037372685"/>
        </c:manualLayout>
      </c:layout>
      <c:bar3DChart>
        <c:barDir val="col"/>
        <c:grouping val="clustered"/>
        <c:ser>
          <c:idx val="0"/>
          <c:order val="0"/>
          <c:tx>
            <c:strRef>
              <c:f>Foglio8!$B$29</c:f>
              <c:strCache>
                <c:ptCount val="1"/>
                <c:pt idx="0">
                  <c:v>Spesa dei viaggiatori stranieri a Brindisi</c:v>
                </c:pt>
              </c:strCache>
            </c:strRef>
          </c:tx>
          <c:spPr>
            <a:solidFill>
              <a:srgbClr val="FFC000"/>
            </a:solidFill>
          </c:spPr>
          <c:dLbls>
            <c:txPr>
              <a:bodyPr/>
              <a:lstStyle/>
              <a:p>
                <a:pPr>
                  <a:defRPr b="1"/>
                </a:pPr>
                <a:endParaRPr lang="it-IT"/>
              </a:p>
            </c:txPr>
            <c:showVal val="1"/>
          </c:dLbls>
          <c:cat>
            <c:numRef>
              <c:f>Foglio8!$C$28:$G$28</c:f>
              <c:numCache>
                <c:formatCode>General</c:formatCode>
                <c:ptCount val="5"/>
                <c:pt idx="0">
                  <c:v>2009</c:v>
                </c:pt>
                <c:pt idx="1">
                  <c:v>2010</c:v>
                </c:pt>
                <c:pt idx="2">
                  <c:v>2011</c:v>
                </c:pt>
                <c:pt idx="3">
                  <c:v>2012</c:v>
                </c:pt>
                <c:pt idx="4">
                  <c:v>2013</c:v>
                </c:pt>
              </c:numCache>
            </c:numRef>
          </c:cat>
          <c:val>
            <c:numRef>
              <c:f>Foglio8!$C$29:$G$29</c:f>
              <c:numCache>
                <c:formatCode>#,##0</c:formatCode>
                <c:ptCount val="5"/>
                <c:pt idx="0">
                  <c:v>61</c:v>
                </c:pt>
                <c:pt idx="1">
                  <c:v>74</c:v>
                </c:pt>
                <c:pt idx="2">
                  <c:v>72</c:v>
                </c:pt>
                <c:pt idx="3">
                  <c:v>75</c:v>
                </c:pt>
                <c:pt idx="4">
                  <c:v>106</c:v>
                </c:pt>
              </c:numCache>
            </c:numRef>
          </c:val>
        </c:ser>
        <c:ser>
          <c:idx val="1"/>
          <c:order val="1"/>
          <c:tx>
            <c:strRef>
              <c:f>Foglio8!$B$30</c:f>
              <c:strCache>
                <c:ptCount val="1"/>
                <c:pt idx="0">
                  <c:v>spesa dei viaggiatori brindisini all’estero</c:v>
                </c:pt>
              </c:strCache>
            </c:strRef>
          </c:tx>
          <c:spPr>
            <a:solidFill>
              <a:srgbClr val="0070C0"/>
            </a:solidFill>
          </c:spPr>
          <c:dLbls>
            <c:dLbl>
              <c:idx val="0"/>
              <c:layout>
                <c:manualLayout>
                  <c:x val="6.7001675041876855E-3"/>
                  <c:y val="-4.1928721174004195E-3"/>
                </c:manualLayout>
              </c:layout>
              <c:showVal val="1"/>
            </c:dLbl>
            <c:dLbl>
              <c:idx val="1"/>
              <c:layout>
                <c:manualLayout>
                  <c:x val="6.7001675041877123E-3"/>
                  <c:y val="-8.3857442348011946E-3"/>
                </c:manualLayout>
              </c:layout>
              <c:showVal val="1"/>
            </c:dLbl>
            <c:dLbl>
              <c:idx val="2"/>
              <c:layout>
                <c:manualLayout>
                  <c:x val="1.5633724176437745E-2"/>
                  <c:y val="0"/>
                </c:manualLayout>
              </c:layout>
              <c:showVal val="1"/>
            </c:dLbl>
            <c:dLbl>
              <c:idx val="3"/>
              <c:layout>
                <c:manualLayout>
                  <c:x val="6.7001675041877115E-3"/>
                  <c:y val="-4.1928721174004195E-3"/>
                </c:manualLayout>
              </c:layout>
              <c:showVal val="1"/>
            </c:dLbl>
            <c:dLbl>
              <c:idx val="4"/>
              <c:layout>
                <c:manualLayout>
                  <c:x val="6.7001675041877115E-3"/>
                  <c:y val="-4.1928721174004195E-3"/>
                </c:manualLayout>
              </c:layout>
              <c:showVal val="1"/>
            </c:dLbl>
            <c:txPr>
              <a:bodyPr/>
              <a:lstStyle/>
              <a:p>
                <a:pPr>
                  <a:defRPr b="1"/>
                </a:pPr>
                <a:endParaRPr lang="it-IT"/>
              </a:p>
            </c:txPr>
            <c:showVal val="1"/>
          </c:dLbls>
          <c:cat>
            <c:numRef>
              <c:f>Foglio8!$C$28:$G$28</c:f>
              <c:numCache>
                <c:formatCode>General</c:formatCode>
                <c:ptCount val="5"/>
                <c:pt idx="0">
                  <c:v>2009</c:v>
                </c:pt>
                <c:pt idx="1">
                  <c:v>2010</c:v>
                </c:pt>
                <c:pt idx="2">
                  <c:v>2011</c:v>
                </c:pt>
                <c:pt idx="3">
                  <c:v>2012</c:v>
                </c:pt>
                <c:pt idx="4">
                  <c:v>2013</c:v>
                </c:pt>
              </c:numCache>
            </c:numRef>
          </c:cat>
          <c:val>
            <c:numRef>
              <c:f>Foglio8!$C$30:$G$30</c:f>
              <c:numCache>
                <c:formatCode>#,##0</c:formatCode>
                <c:ptCount val="5"/>
                <c:pt idx="0">
                  <c:v>43</c:v>
                </c:pt>
                <c:pt idx="1">
                  <c:v>56</c:v>
                </c:pt>
                <c:pt idx="2">
                  <c:v>53</c:v>
                </c:pt>
                <c:pt idx="3">
                  <c:v>33</c:v>
                </c:pt>
                <c:pt idx="4">
                  <c:v>38</c:v>
                </c:pt>
              </c:numCache>
            </c:numRef>
          </c:val>
        </c:ser>
        <c:ser>
          <c:idx val="2"/>
          <c:order val="2"/>
          <c:tx>
            <c:strRef>
              <c:f>Foglio8!$B$31</c:f>
              <c:strCache>
                <c:ptCount val="1"/>
                <c:pt idx="0">
                  <c:v> saldo</c:v>
                </c:pt>
              </c:strCache>
            </c:strRef>
          </c:tx>
          <c:spPr>
            <a:solidFill>
              <a:srgbClr val="FF0000"/>
            </a:solidFill>
          </c:spPr>
          <c:dLbls>
            <c:dLbl>
              <c:idx val="0"/>
              <c:layout>
                <c:manualLayout>
                  <c:x val="8.9335566722501727E-3"/>
                  <c:y val="-4.1928721174004195E-3"/>
                </c:manualLayout>
              </c:layout>
              <c:showVal val="1"/>
            </c:dLbl>
            <c:dLbl>
              <c:idx val="1"/>
              <c:layout>
                <c:manualLayout>
                  <c:x val="4.4667783361250733E-3"/>
                  <c:y val="-1.2578616352201069E-2"/>
                </c:manualLayout>
              </c:layout>
              <c:showVal val="1"/>
            </c:dLbl>
            <c:dLbl>
              <c:idx val="2"/>
              <c:layout>
                <c:manualLayout>
                  <c:x val="1.340033500837543E-2"/>
                  <c:y val="-4.1928721174004958E-3"/>
                </c:manualLayout>
              </c:layout>
              <c:showVal val="1"/>
            </c:dLbl>
            <c:dLbl>
              <c:idx val="3"/>
              <c:layout>
                <c:manualLayout>
                  <c:x val="6.7001675041876074E-3"/>
                  <c:y val="0"/>
                </c:manualLayout>
              </c:layout>
              <c:showVal val="1"/>
            </c:dLbl>
            <c:dLbl>
              <c:idx val="4"/>
              <c:layout>
                <c:manualLayout>
                  <c:x val="6.7001675041877115E-3"/>
                  <c:y val="0"/>
                </c:manualLayout>
              </c:layout>
              <c:showVal val="1"/>
            </c:dLbl>
            <c:txPr>
              <a:bodyPr anchor="t" anchorCtr="0"/>
              <a:lstStyle/>
              <a:p>
                <a:pPr>
                  <a:defRPr b="1"/>
                </a:pPr>
                <a:endParaRPr lang="it-IT"/>
              </a:p>
            </c:txPr>
            <c:showVal val="1"/>
          </c:dLbls>
          <c:cat>
            <c:numRef>
              <c:f>Foglio8!$C$28:$G$28</c:f>
              <c:numCache>
                <c:formatCode>General</c:formatCode>
                <c:ptCount val="5"/>
                <c:pt idx="0">
                  <c:v>2009</c:v>
                </c:pt>
                <c:pt idx="1">
                  <c:v>2010</c:v>
                </c:pt>
                <c:pt idx="2">
                  <c:v>2011</c:v>
                </c:pt>
                <c:pt idx="3">
                  <c:v>2012</c:v>
                </c:pt>
                <c:pt idx="4">
                  <c:v>2013</c:v>
                </c:pt>
              </c:numCache>
            </c:numRef>
          </c:cat>
          <c:val>
            <c:numRef>
              <c:f>Foglio8!$C$31:$G$31</c:f>
              <c:numCache>
                <c:formatCode>#,##0</c:formatCode>
                <c:ptCount val="5"/>
                <c:pt idx="0">
                  <c:v>18</c:v>
                </c:pt>
                <c:pt idx="1">
                  <c:v>18</c:v>
                </c:pt>
                <c:pt idx="2">
                  <c:v>19</c:v>
                </c:pt>
                <c:pt idx="3">
                  <c:v>42</c:v>
                </c:pt>
                <c:pt idx="4">
                  <c:v>68</c:v>
                </c:pt>
              </c:numCache>
            </c:numRef>
          </c:val>
        </c:ser>
        <c:shape val="box"/>
        <c:axId val="78952704"/>
        <c:axId val="78966784"/>
        <c:axId val="0"/>
      </c:bar3DChart>
      <c:catAx>
        <c:axId val="78952704"/>
        <c:scaling>
          <c:orientation val="minMax"/>
        </c:scaling>
        <c:axPos val="b"/>
        <c:numFmt formatCode="General" sourceLinked="1"/>
        <c:tickLblPos val="nextTo"/>
        <c:crossAx val="78966784"/>
        <c:crosses val="autoZero"/>
        <c:auto val="1"/>
        <c:lblAlgn val="ctr"/>
        <c:lblOffset val="100"/>
      </c:catAx>
      <c:valAx>
        <c:axId val="78966784"/>
        <c:scaling>
          <c:orientation val="minMax"/>
        </c:scaling>
        <c:axPos val="l"/>
        <c:majorGridlines/>
        <c:numFmt formatCode="#,##0" sourceLinked="1"/>
        <c:tickLblPos val="nextTo"/>
        <c:crossAx val="78952704"/>
        <c:crosses val="autoZero"/>
        <c:crossBetween val="between"/>
      </c:valAx>
    </c:plotArea>
    <c:legend>
      <c:legendPos val="b"/>
    </c:legend>
    <c:plotVisOnly val="1"/>
  </c:chart>
  <c:spPr>
    <a:ln>
      <a:noFill/>
    </a:ln>
  </c:spPr>
  <c:externalData r:id="rId1"/>
</c:chartSpace>
</file>

<file path=ppt/charts/chart23.xml><?xml version="1.0" encoding="utf-8"?>
<c:chartSpace xmlns:c="http://schemas.openxmlformats.org/drawingml/2006/chart" xmlns:a="http://schemas.openxmlformats.org/drawingml/2006/main" xmlns:r="http://schemas.openxmlformats.org/officeDocument/2006/relationships">
  <c:date1904 val="1"/>
  <c:lang val="it-IT"/>
  <c:clrMapOvr bg1="lt1" tx1="dk1" bg2="lt2" tx2="dk2" accent1="accent1" accent2="accent2" accent3="accent3" accent4="accent4" accent5="accent5" accent6="accent6" hlink="hlink" folHlink="folHlink"/>
  <c:chart>
    <c:plotArea>
      <c:layout>
        <c:manualLayout>
          <c:layoutTarget val="inner"/>
          <c:xMode val="edge"/>
          <c:yMode val="edge"/>
          <c:x val="0.14783552055993004"/>
          <c:y val="5.1400554097404488E-2"/>
          <c:w val="0.82160892388451512"/>
          <c:h val="0.69396325459317698"/>
        </c:manualLayout>
      </c:layout>
      <c:lineChart>
        <c:grouping val="standard"/>
        <c:ser>
          <c:idx val="0"/>
          <c:order val="0"/>
          <c:tx>
            <c:strRef>
              <c:f>Foglio10!$U$5:$U$6</c:f>
              <c:strCache>
                <c:ptCount val="1"/>
                <c:pt idx="0">
                  <c:v>ITALIANI</c:v>
                </c:pt>
              </c:strCache>
            </c:strRef>
          </c:tx>
          <c:dLbls>
            <c:txPr>
              <a:bodyPr/>
              <a:lstStyle/>
              <a:p>
                <a:pPr>
                  <a:defRPr b="1"/>
                </a:pPr>
                <a:endParaRPr lang="it-IT"/>
              </a:p>
            </c:txPr>
            <c:dLblPos val="b"/>
            <c:showVal val="1"/>
          </c:dLbls>
          <c:cat>
            <c:numRef>
              <c:f>Foglio10!$T$7:$T$14</c:f>
              <c:numCache>
                <c:formatCode>General</c:formatCode>
                <c:ptCount val="8"/>
                <c:pt idx="0">
                  <c:v>2006</c:v>
                </c:pt>
                <c:pt idx="1">
                  <c:v>2007</c:v>
                </c:pt>
                <c:pt idx="2">
                  <c:v>2008</c:v>
                </c:pt>
                <c:pt idx="3">
                  <c:v>2009</c:v>
                </c:pt>
                <c:pt idx="4">
                  <c:v>2010</c:v>
                </c:pt>
                <c:pt idx="5">
                  <c:v>2011</c:v>
                </c:pt>
                <c:pt idx="6">
                  <c:v>2012</c:v>
                </c:pt>
                <c:pt idx="7">
                  <c:v>2013</c:v>
                </c:pt>
              </c:numCache>
            </c:numRef>
          </c:cat>
          <c:val>
            <c:numRef>
              <c:f>Foglio10!$U$7:$U$14</c:f>
              <c:numCache>
                <c:formatCode>#,##0</c:formatCode>
                <c:ptCount val="8"/>
                <c:pt idx="0">
                  <c:v>209159</c:v>
                </c:pt>
                <c:pt idx="1">
                  <c:v>221900</c:v>
                </c:pt>
                <c:pt idx="2">
                  <c:v>231142</c:v>
                </c:pt>
                <c:pt idx="3">
                  <c:v>235610</c:v>
                </c:pt>
                <c:pt idx="4">
                  <c:v>250240</c:v>
                </c:pt>
                <c:pt idx="5">
                  <c:v>256619</c:v>
                </c:pt>
                <c:pt idx="6">
                  <c:v>245363</c:v>
                </c:pt>
                <c:pt idx="7">
                  <c:v>270196</c:v>
                </c:pt>
              </c:numCache>
            </c:numRef>
          </c:val>
        </c:ser>
        <c:ser>
          <c:idx val="1"/>
          <c:order val="1"/>
          <c:tx>
            <c:strRef>
              <c:f>Foglio10!$V$5:$V$6</c:f>
              <c:strCache>
                <c:ptCount val="1"/>
                <c:pt idx="0">
                  <c:v>STRANIERI</c:v>
                </c:pt>
              </c:strCache>
            </c:strRef>
          </c:tx>
          <c:dLbls>
            <c:txPr>
              <a:bodyPr/>
              <a:lstStyle/>
              <a:p>
                <a:pPr>
                  <a:defRPr b="1"/>
                </a:pPr>
                <a:endParaRPr lang="it-IT"/>
              </a:p>
            </c:txPr>
            <c:dLblPos val="t"/>
            <c:showVal val="1"/>
          </c:dLbls>
          <c:cat>
            <c:numRef>
              <c:f>Foglio10!$T$7:$T$14</c:f>
              <c:numCache>
                <c:formatCode>General</c:formatCode>
                <c:ptCount val="8"/>
                <c:pt idx="0">
                  <c:v>2006</c:v>
                </c:pt>
                <c:pt idx="1">
                  <c:v>2007</c:v>
                </c:pt>
                <c:pt idx="2">
                  <c:v>2008</c:v>
                </c:pt>
                <c:pt idx="3">
                  <c:v>2009</c:v>
                </c:pt>
                <c:pt idx="4">
                  <c:v>2010</c:v>
                </c:pt>
                <c:pt idx="5">
                  <c:v>2011</c:v>
                </c:pt>
                <c:pt idx="6">
                  <c:v>2012</c:v>
                </c:pt>
                <c:pt idx="7">
                  <c:v>2013</c:v>
                </c:pt>
              </c:numCache>
            </c:numRef>
          </c:cat>
          <c:val>
            <c:numRef>
              <c:f>Foglio10!$V$7:$V$14</c:f>
              <c:numCache>
                <c:formatCode>#,##0</c:formatCode>
                <c:ptCount val="8"/>
                <c:pt idx="0">
                  <c:v>47690</c:v>
                </c:pt>
                <c:pt idx="1">
                  <c:v>52090</c:v>
                </c:pt>
                <c:pt idx="2">
                  <c:v>46340</c:v>
                </c:pt>
                <c:pt idx="3">
                  <c:v>44292</c:v>
                </c:pt>
                <c:pt idx="4">
                  <c:v>51796</c:v>
                </c:pt>
                <c:pt idx="5">
                  <c:v>59500</c:v>
                </c:pt>
                <c:pt idx="6">
                  <c:v>70644</c:v>
                </c:pt>
                <c:pt idx="7">
                  <c:v>82330</c:v>
                </c:pt>
              </c:numCache>
            </c:numRef>
          </c:val>
        </c:ser>
        <c:ser>
          <c:idx val="2"/>
          <c:order val="2"/>
          <c:tx>
            <c:strRef>
              <c:f>Foglio10!$W$5:$W$6</c:f>
              <c:strCache>
                <c:ptCount val="1"/>
                <c:pt idx="0">
                  <c:v>TOTALE</c:v>
                </c:pt>
              </c:strCache>
            </c:strRef>
          </c:tx>
          <c:dLbls>
            <c:txPr>
              <a:bodyPr/>
              <a:lstStyle/>
              <a:p>
                <a:pPr>
                  <a:defRPr b="1"/>
                </a:pPr>
                <a:endParaRPr lang="it-IT"/>
              </a:p>
            </c:txPr>
            <c:dLblPos val="t"/>
            <c:showVal val="1"/>
          </c:dLbls>
          <c:cat>
            <c:numRef>
              <c:f>Foglio10!$T$7:$T$14</c:f>
              <c:numCache>
                <c:formatCode>General</c:formatCode>
                <c:ptCount val="8"/>
                <c:pt idx="0">
                  <c:v>2006</c:v>
                </c:pt>
                <c:pt idx="1">
                  <c:v>2007</c:v>
                </c:pt>
                <c:pt idx="2">
                  <c:v>2008</c:v>
                </c:pt>
                <c:pt idx="3">
                  <c:v>2009</c:v>
                </c:pt>
                <c:pt idx="4">
                  <c:v>2010</c:v>
                </c:pt>
                <c:pt idx="5">
                  <c:v>2011</c:v>
                </c:pt>
                <c:pt idx="6">
                  <c:v>2012</c:v>
                </c:pt>
                <c:pt idx="7">
                  <c:v>2013</c:v>
                </c:pt>
              </c:numCache>
            </c:numRef>
          </c:cat>
          <c:val>
            <c:numRef>
              <c:f>Foglio10!$W$7:$W$14</c:f>
              <c:numCache>
                <c:formatCode>#,##0</c:formatCode>
                <c:ptCount val="8"/>
                <c:pt idx="0">
                  <c:v>256849</c:v>
                </c:pt>
                <c:pt idx="1">
                  <c:v>273990</c:v>
                </c:pt>
                <c:pt idx="2">
                  <c:v>277482</c:v>
                </c:pt>
                <c:pt idx="3">
                  <c:v>279902</c:v>
                </c:pt>
                <c:pt idx="4">
                  <c:v>302036</c:v>
                </c:pt>
                <c:pt idx="5">
                  <c:v>316119</c:v>
                </c:pt>
                <c:pt idx="6">
                  <c:v>316007</c:v>
                </c:pt>
                <c:pt idx="7">
                  <c:v>352526</c:v>
                </c:pt>
              </c:numCache>
            </c:numRef>
          </c:val>
        </c:ser>
        <c:marker val="1"/>
        <c:axId val="79277440"/>
        <c:axId val="79283328"/>
      </c:lineChart>
      <c:catAx>
        <c:axId val="79277440"/>
        <c:scaling>
          <c:orientation val="minMax"/>
        </c:scaling>
        <c:axPos val="b"/>
        <c:numFmt formatCode="General" sourceLinked="1"/>
        <c:tickLblPos val="nextTo"/>
        <c:crossAx val="79283328"/>
        <c:crosses val="autoZero"/>
        <c:auto val="1"/>
        <c:lblAlgn val="ctr"/>
        <c:lblOffset val="100"/>
      </c:catAx>
      <c:valAx>
        <c:axId val="79283328"/>
        <c:scaling>
          <c:orientation val="minMax"/>
          <c:max val="354000"/>
          <c:min val="0"/>
        </c:scaling>
        <c:axPos val="l"/>
        <c:majorGridlines/>
        <c:numFmt formatCode="#,##0" sourceLinked="1"/>
        <c:tickLblPos val="nextTo"/>
        <c:crossAx val="79277440"/>
        <c:crosses val="autoZero"/>
        <c:crossBetween val="between"/>
        <c:majorUnit val="50000"/>
      </c:valAx>
      <c:spPr>
        <a:solidFill>
          <a:sysClr val="window" lastClr="FFFFFF"/>
        </a:solidFill>
      </c:spPr>
    </c:plotArea>
    <c:legend>
      <c:legendPos val="b"/>
    </c:legend>
    <c:plotVisOnly val="1"/>
  </c:chart>
  <c:spPr>
    <a:blipFill>
      <a:blip xmlns:r="http://schemas.openxmlformats.org/officeDocument/2006/relationships" r:embed="rId2"/>
      <a:tile tx="0" ty="0" sx="100000" sy="100000" flip="none" algn="tl"/>
    </a:blipFill>
    <a:ln w="12700">
      <a:solidFill>
        <a:srgbClr val="002060"/>
      </a:solidFill>
    </a:ln>
  </c:spPr>
  <c:externalData r:id="rId3"/>
</c:chartSpace>
</file>

<file path=ppt/charts/chart24.xml><?xml version="1.0" encoding="utf-8"?>
<c:chartSpace xmlns:c="http://schemas.openxmlformats.org/drawingml/2006/chart" xmlns:a="http://schemas.openxmlformats.org/drawingml/2006/main" xmlns:r="http://schemas.openxmlformats.org/officeDocument/2006/relationships">
  <c:date1904 val="1"/>
  <c:lang val="it-IT"/>
  <c:clrMapOvr bg1="lt1" tx1="dk1" bg2="lt2" tx2="dk2" accent1="accent1" accent2="accent2" accent3="accent3" accent4="accent4" accent5="accent5" accent6="accent6" hlink="hlink" folHlink="folHlink"/>
  <c:chart>
    <c:plotArea>
      <c:layout>
        <c:manualLayout>
          <c:layoutTarget val="inner"/>
          <c:xMode val="edge"/>
          <c:yMode val="edge"/>
          <c:x val="0.1098548611111111"/>
          <c:y val="2.7407407407407429E-2"/>
          <c:w val="0.86441426573797486"/>
          <c:h val="0.6872047244094488"/>
        </c:manualLayout>
      </c:layout>
      <c:lineChart>
        <c:grouping val="standard"/>
        <c:ser>
          <c:idx val="0"/>
          <c:order val="0"/>
          <c:tx>
            <c:strRef>
              <c:f>Foglio10!$Z$5:$Z$6</c:f>
              <c:strCache>
                <c:ptCount val="1"/>
                <c:pt idx="0">
                  <c:v>ITALIANI</c:v>
                </c:pt>
              </c:strCache>
            </c:strRef>
          </c:tx>
          <c:dLbls>
            <c:txPr>
              <a:bodyPr/>
              <a:lstStyle/>
              <a:p>
                <a:pPr>
                  <a:defRPr sz="900" b="1"/>
                </a:pPr>
                <a:endParaRPr lang="it-IT"/>
              </a:p>
            </c:txPr>
            <c:dLblPos val="t"/>
            <c:showVal val="1"/>
          </c:dLbls>
          <c:cat>
            <c:numRef>
              <c:f>Foglio10!$Y$7:$Y$14</c:f>
              <c:numCache>
                <c:formatCode>General</c:formatCode>
                <c:ptCount val="8"/>
                <c:pt idx="0">
                  <c:v>2006</c:v>
                </c:pt>
                <c:pt idx="1">
                  <c:v>2007</c:v>
                </c:pt>
                <c:pt idx="2">
                  <c:v>2008</c:v>
                </c:pt>
                <c:pt idx="3">
                  <c:v>2009</c:v>
                </c:pt>
                <c:pt idx="4">
                  <c:v>2010</c:v>
                </c:pt>
                <c:pt idx="5">
                  <c:v>2011</c:v>
                </c:pt>
                <c:pt idx="6">
                  <c:v>2012</c:v>
                </c:pt>
                <c:pt idx="7">
                  <c:v>2013</c:v>
                </c:pt>
              </c:numCache>
            </c:numRef>
          </c:cat>
          <c:val>
            <c:numRef>
              <c:f>Foglio10!$Z$7:$Z$14</c:f>
              <c:numCache>
                <c:formatCode>#,##0</c:formatCode>
                <c:ptCount val="8"/>
                <c:pt idx="0">
                  <c:v>1031384</c:v>
                </c:pt>
                <c:pt idx="1">
                  <c:v>1151431</c:v>
                </c:pt>
                <c:pt idx="2">
                  <c:v>1171435</c:v>
                </c:pt>
                <c:pt idx="3">
                  <c:v>1083935</c:v>
                </c:pt>
                <c:pt idx="4">
                  <c:v>1141528</c:v>
                </c:pt>
                <c:pt idx="5">
                  <c:v>1206495</c:v>
                </c:pt>
                <c:pt idx="6">
                  <c:v>1049564</c:v>
                </c:pt>
                <c:pt idx="7">
                  <c:v>1170714</c:v>
                </c:pt>
              </c:numCache>
            </c:numRef>
          </c:val>
        </c:ser>
        <c:ser>
          <c:idx val="1"/>
          <c:order val="1"/>
          <c:tx>
            <c:strRef>
              <c:f>Foglio10!$AA$5:$AA$6</c:f>
              <c:strCache>
                <c:ptCount val="1"/>
                <c:pt idx="0">
                  <c:v>STRANIERI</c:v>
                </c:pt>
              </c:strCache>
            </c:strRef>
          </c:tx>
          <c:dLbls>
            <c:txPr>
              <a:bodyPr/>
              <a:lstStyle/>
              <a:p>
                <a:pPr>
                  <a:defRPr sz="900" b="1"/>
                </a:pPr>
                <a:endParaRPr lang="it-IT"/>
              </a:p>
            </c:txPr>
            <c:dLblPos val="t"/>
            <c:showVal val="1"/>
          </c:dLbls>
          <c:cat>
            <c:numRef>
              <c:f>Foglio10!$Y$7:$Y$14</c:f>
              <c:numCache>
                <c:formatCode>General</c:formatCode>
                <c:ptCount val="8"/>
                <c:pt idx="0">
                  <c:v>2006</c:v>
                </c:pt>
                <c:pt idx="1">
                  <c:v>2007</c:v>
                </c:pt>
                <c:pt idx="2">
                  <c:v>2008</c:v>
                </c:pt>
                <c:pt idx="3">
                  <c:v>2009</c:v>
                </c:pt>
                <c:pt idx="4">
                  <c:v>2010</c:v>
                </c:pt>
                <c:pt idx="5">
                  <c:v>2011</c:v>
                </c:pt>
                <c:pt idx="6">
                  <c:v>2012</c:v>
                </c:pt>
                <c:pt idx="7">
                  <c:v>2013</c:v>
                </c:pt>
              </c:numCache>
            </c:numRef>
          </c:cat>
          <c:val>
            <c:numRef>
              <c:f>Foglio10!$AA$7:$AA$14</c:f>
              <c:numCache>
                <c:formatCode>#,##0</c:formatCode>
                <c:ptCount val="8"/>
                <c:pt idx="0">
                  <c:v>191766</c:v>
                </c:pt>
                <c:pt idx="1">
                  <c:v>220316</c:v>
                </c:pt>
                <c:pt idx="2">
                  <c:v>198295</c:v>
                </c:pt>
                <c:pt idx="3">
                  <c:v>199635</c:v>
                </c:pt>
                <c:pt idx="4">
                  <c:v>232839</c:v>
                </c:pt>
                <c:pt idx="5">
                  <c:v>266453</c:v>
                </c:pt>
                <c:pt idx="6">
                  <c:v>299726</c:v>
                </c:pt>
                <c:pt idx="7">
                  <c:v>350527</c:v>
                </c:pt>
              </c:numCache>
            </c:numRef>
          </c:val>
        </c:ser>
        <c:ser>
          <c:idx val="2"/>
          <c:order val="2"/>
          <c:tx>
            <c:strRef>
              <c:f>Foglio10!$AB$5:$AB$6</c:f>
              <c:strCache>
                <c:ptCount val="1"/>
                <c:pt idx="0">
                  <c:v>TOTALE</c:v>
                </c:pt>
              </c:strCache>
            </c:strRef>
          </c:tx>
          <c:dLbls>
            <c:txPr>
              <a:bodyPr/>
              <a:lstStyle/>
              <a:p>
                <a:pPr>
                  <a:defRPr sz="900" b="1"/>
                </a:pPr>
                <a:endParaRPr lang="it-IT"/>
              </a:p>
            </c:txPr>
            <c:dLblPos val="t"/>
            <c:showVal val="1"/>
          </c:dLbls>
          <c:cat>
            <c:numRef>
              <c:f>Foglio10!$Y$7:$Y$14</c:f>
              <c:numCache>
                <c:formatCode>General</c:formatCode>
                <c:ptCount val="8"/>
                <c:pt idx="0">
                  <c:v>2006</c:v>
                </c:pt>
                <c:pt idx="1">
                  <c:v>2007</c:v>
                </c:pt>
                <c:pt idx="2">
                  <c:v>2008</c:v>
                </c:pt>
                <c:pt idx="3">
                  <c:v>2009</c:v>
                </c:pt>
                <c:pt idx="4">
                  <c:v>2010</c:v>
                </c:pt>
                <c:pt idx="5">
                  <c:v>2011</c:v>
                </c:pt>
                <c:pt idx="6">
                  <c:v>2012</c:v>
                </c:pt>
                <c:pt idx="7">
                  <c:v>2013</c:v>
                </c:pt>
              </c:numCache>
            </c:numRef>
          </c:cat>
          <c:val>
            <c:numRef>
              <c:f>Foglio10!$AB$7:$AB$14</c:f>
              <c:numCache>
                <c:formatCode>#,##0</c:formatCode>
                <c:ptCount val="8"/>
                <c:pt idx="0">
                  <c:v>1223150</c:v>
                </c:pt>
                <c:pt idx="1">
                  <c:v>1371747</c:v>
                </c:pt>
                <c:pt idx="2">
                  <c:v>1369730</c:v>
                </c:pt>
                <c:pt idx="3">
                  <c:v>1283570</c:v>
                </c:pt>
                <c:pt idx="4">
                  <c:v>1374367</c:v>
                </c:pt>
                <c:pt idx="5">
                  <c:v>1472948</c:v>
                </c:pt>
                <c:pt idx="6">
                  <c:v>1349290</c:v>
                </c:pt>
                <c:pt idx="7">
                  <c:v>1521241</c:v>
                </c:pt>
              </c:numCache>
            </c:numRef>
          </c:val>
        </c:ser>
        <c:dLbls>
          <c:showVal val="1"/>
        </c:dLbls>
        <c:marker val="1"/>
        <c:axId val="79383552"/>
        <c:axId val="79479552"/>
      </c:lineChart>
      <c:catAx>
        <c:axId val="79383552"/>
        <c:scaling>
          <c:orientation val="minMax"/>
        </c:scaling>
        <c:axPos val="b"/>
        <c:numFmt formatCode="General" sourceLinked="1"/>
        <c:tickLblPos val="nextTo"/>
        <c:crossAx val="79479552"/>
        <c:crosses val="autoZero"/>
        <c:auto val="1"/>
        <c:lblAlgn val="ctr"/>
        <c:lblOffset val="100"/>
      </c:catAx>
      <c:valAx>
        <c:axId val="79479552"/>
        <c:scaling>
          <c:orientation val="minMax"/>
          <c:max val="1530000"/>
          <c:min val="190000"/>
        </c:scaling>
        <c:axPos val="l"/>
        <c:majorGridlines/>
        <c:numFmt formatCode="#,##0" sourceLinked="1"/>
        <c:tickLblPos val="nextTo"/>
        <c:txPr>
          <a:bodyPr/>
          <a:lstStyle/>
          <a:p>
            <a:pPr>
              <a:defRPr sz="800"/>
            </a:pPr>
            <a:endParaRPr lang="it-IT"/>
          </a:p>
        </c:txPr>
        <c:crossAx val="79383552"/>
        <c:crosses val="autoZero"/>
        <c:crossBetween val="between"/>
        <c:majorUnit val="200000"/>
      </c:valAx>
      <c:spPr>
        <a:solidFill>
          <a:sysClr val="window" lastClr="FFFFFF"/>
        </a:solidFill>
      </c:spPr>
    </c:plotArea>
    <c:legend>
      <c:legendPos val="b"/>
    </c:legend>
    <c:plotVisOnly val="1"/>
  </c:chart>
  <c:spPr>
    <a:blipFill>
      <a:blip xmlns:r="http://schemas.openxmlformats.org/officeDocument/2006/relationships" r:embed="rId2"/>
      <a:tile tx="0" ty="0" sx="100000" sy="100000" flip="none" algn="tl"/>
    </a:blipFill>
    <a:ln w="12700">
      <a:solidFill>
        <a:srgbClr val="002060"/>
      </a:solidFill>
    </a:ln>
  </c:spPr>
  <c:externalData r:id="rId3"/>
</c:chartSpace>
</file>

<file path=ppt/charts/chart25.xml><?xml version="1.0" encoding="utf-8"?>
<c:chartSpace xmlns:c="http://schemas.openxmlformats.org/drawingml/2006/chart" xmlns:a="http://schemas.openxmlformats.org/drawingml/2006/main" xmlns:r="http://schemas.openxmlformats.org/officeDocument/2006/relationships">
  <c:lang val="it-IT"/>
  <c:chart>
    <c:view3D>
      <c:rAngAx val="1"/>
    </c:view3D>
    <c:plotArea>
      <c:layout/>
      <c:bar3DChart>
        <c:barDir val="col"/>
        <c:grouping val="stacked"/>
        <c:ser>
          <c:idx val="0"/>
          <c:order val="0"/>
          <c:tx>
            <c:strRef>
              <c:f>Foglio11!$F$11</c:f>
              <c:strCache>
                <c:ptCount val="1"/>
                <c:pt idx="0">
                  <c:v>PRESENZE</c:v>
                </c:pt>
              </c:strCache>
            </c:strRef>
          </c:tx>
          <c:spPr>
            <a:solidFill>
              <a:srgbClr val="FFC000"/>
            </a:solidFill>
          </c:spPr>
          <c:dLbls>
            <c:showVal val="1"/>
          </c:dLbls>
          <c:cat>
            <c:strRef>
              <c:f>Foglio11!$G$10:$H$10</c:f>
              <c:strCache>
                <c:ptCount val="2"/>
                <c:pt idx="0">
                  <c:v>ITALIANI</c:v>
                </c:pt>
                <c:pt idx="1">
                  <c:v>STRANIERI</c:v>
                </c:pt>
              </c:strCache>
            </c:strRef>
          </c:cat>
          <c:val>
            <c:numRef>
              <c:f>Foglio11!$G$11:$H$11</c:f>
              <c:numCache>
                <c:formatCode>0%</c:formatCode>
                <c:ptCount val="2"/>
                <c:pt idx="0">
                  <c:v>0.77000000000000035</c:v>
                </c:pt>
                <c:pt idx="1">
                  <c:v>0.23</c:v>
                </c:pt>
              </c:numCache>
            </c:numRef>
          </c:val>
        </c:ser>
        <c:ser>
          <c:idx val="1"/>
          <c:order val="1"/>
          <c:tx>
            <c:strRef>
              <c:f>Foglio11!$F$12</c:f>
              <c:strCache>
                <c:ptCount val="1"/>
                <c:pt idx="0">
                  <c:v>ARRIVI</c:v>
                </c:pt>
              </c:strCache>
            </c:strRef>
          </c:tx>
          <c:spPr>
            <a:solidFill>
              <a:srgbClr val="FF0000"/>
            </a:solidFill>
          </c:spPr>
          <c:dLbls>
            <c:showVal val="1"/>
          </c:dLbls>
          <c:cat>
            <c:strRef>
              <c:f>Foglio11!$G$10:$H$10</c:f>
              <c:strCache>
                <c:ptCount val="2"/>
                <c:pt idx="0">
                  <c:v>ITALIANI</c:v>
                </c:pt>
                <c:pt idx="1">
                  <c:v>STRANIERI</c:v>
                </c:pt>
              </c:strCache>
            </c:strRef>
          </c:cat>
          <c:val>
            <c:numRef>
              <c:f>Foglio11!$G$12:$H$12</c:f>
              <c:numCache>
                <c:formatCode>0.0%</c:formatCode>
                <c:ptCount val="2"/>
                <c:pt idx="0">
                  <c:v>0.76600000000000035</c:v>
                </c:pt>
                <c:pt idx="1">
                  <c:v>0.23400000000000001</c:v>
                </c:pt>
              </c:numCache>
            </c:numRef>
          </c:val>
        </c:ser>
        <c:shape val="box"/>
        <c:axId val="79402112"/>
        <c:axId val="79403648"/>
        <c:axId val="0"/>
      </c:bar3DChart>
      <c:catAx>
        <c:axId val="79402112"/>
        <c:scaling>
          <c:orientation val="minMax"/>
        </c:scaling>
        <c:axPos val="b"/>
        <c:tickLblPos val="nextTo"/>
        <c:crossAx val="79403648"/>
        <c:crosses val="autoZero"/>
        <c:auto val="1"/>
        <c:lblAlgn val="ctr"/>
        <c:lblOffset val="100"/>
      </c:catAx>
      <c:valAx>
        <c:axId val="79403648"/>
        <c:scaling>
          <c:orientation val="minMax"/>
        </c:scaling>
        <c:axPos val="l"/>
        <c:majorGridlines/>
        <c:numFmt formatCode="0%" sourceLinked="1"/>
        <c:tickLblPos val="nextTo"/>
        <c:crossAx val="79402112"/>
        <c:crosses val="autoZero"/>
        <c:crossBetween val="between"/>
      </c:valAx>
    </c:plotArea>
    <c:legend>
      <c:legendPos val="r"/>
    </c:legend>
    <c:plotVisOnly val="1"/>
  </c:chart>
  <c:externalData r:id="rId1"/>
</c:chartSpace>
</file>

<file path=ppt/charts/chart26.xml><?xml version="1.0" encoding="utf-8"?>
<c:chartSpace xmlns:c="http://schemas.openxmlformats.org/drawingml/2006/chart" xmlns:a="http://schemas.openxmlformats.org/drawingml/2006/main" xmlns:r="http://schemas.openxmlformats.org/officeDocument/2006/relationships">
  <c:date1904 val="1"/>
  <c:lang val="it-IT"/>
  <c:chart>
    <c:autoTitleDeleted val="1"/>
    <c:view3D>
      <c:rAngAx val="1"/>
    </c:view3D>
    <c:plotArea>
      <c:layout/>
      <c:bar3DChart>
        <c:barDir val="col"/>
        <c:grouping val="stacked"/>
        <c:ser>
          <c:idx val="0"/>
          <c:order val="0"/>
          <c:tx>
            <c:strRef>
              <c:f>Foglio11!$O$26</c:f>
              <c:strCache>
                <c:ptCount val="1"/>
                <c:pt idx="0">
                  <c:v>PRESENZE</c:v>
                </c:pt>
              </c:strCache>
            </c:strRef>
          </c:tx>
          <c:spPr>
            <a:solidFill>
              <a:srgbClr val="FFFF00"/>
            </a:solidFill>
          </c:spPr>
          <c:dLbls>
            <c:showVal val="1"/>
          </c:dLbls>
          <c:cat>
            <c:strRef>
              <c:f>Foglio11!$P$25:$Q$25</c:f>
              <c:strCache>
                <c:ptCount val="2"/>
                <c:pt idx="0">
                  <c:v>ALBERGHIERO</c:v>
                </c:pt>
                <c:pt idx="1">
                  <c:v>EXTRALBERGHIERO</c:v>
                </c:pt>
              </c:strCache>
            </c:strRef>
          </c:cat>
          <c:val>
            <c:numRef>
              <c:f>Foglio11!$P$26:$Q$26</c:f>
              <c:numCache>
                <c:formatCode>#,##0</c:formatCode>
                <c:ptCount val="2"/>
                <c:pt idx="0">
                  <c:v>69.790453978035075</c:v>
                </c:pt>
                <c:pt idx="1">
                  <c:v>30.20954602196494</c:v>
                </c:pt>
              </c:numCache>
            </c:numRef>
          </c:val>
        </c:ser>
        <c:ser>
          <c:idx val="1"/>
          <c:order val="1"/>
          <c:tx>
            <c:strRef>
              <c:f>Foglio11!$O$27</c:f>
              <c:strCache>
                <c:ptCount val="1"/>
                <c:pt idx="0">
                  <c:v>ARRIVI</c:v>
                </c:pt>
              </c:strCache>
            </c:strRef>
          </c:tx>
          <c:spPr>
            <a:solidFill>
              <a:srgbClr val="33CC33"/>
            </a:solidFill>
          </c:spPr>
          <c:dLbls>
            <c:showVal val="1"/>
          </c:dLbls>
          <c:cat>
            <c:strRef>
              <c:f>Foglio11!$P$25:$Q$25</c:f>
              <c:strCache>
                <c:ptCount val="2"/>
                <c:pt idx="0">
                  <c:v>ALBERGHIERO</c:v>
                </c:pt>
                <c:pt idx="1">
                  <c:v>EXTRALBERGHIERO</c:v>
                </c:pt>
              </c:strCache>
            </c:strRef>
          </c:cat>
          <c:val>
            <c:numRef>
              <c:f>Foglio11!$P$27:$Q$27</c:f>
              <c:numCache>
                <c:formatCode>#,##0</c:formatCode>
                <c:ptCount val="2"/>
                <c:pt idx="0">
                  <c:v>79.005803827235439</c:v>
                </c:pt>
                <c:pt idx="1">
                  <c:v>20.99419617276455</c:v>
                </c:pt>
              </c:numCache>
            </c:numRef>
          </c:val>
        </c:ser>
        <c:shape val="box"/>
        <c:axId val="78811136"/>
        <c:axId val="78812672"/>
        <c:axId val="0"/>
      </c:bar3DChart>
      <c:catAx>
        <c:axId val="78811136"/>
        <c:scaling>
          <c:orientation val="minMax"/>
        </c:scaling>
        <c:axPos val="b"/>
        <c:tickLblPos val="nextTo"/>
        <c:crossAx val="78812672"/>
        <c:crosses val="autoZero"/>
        <c:auto val="1"/>
        <c:lblAlgn val="ctr"/>
        <c:lblOffset val="100"/>
      </c:catAx>
      <c:valAx>
        <c:axId val="78812672"/>
        <c:scaling>
          <c:orientation val="minMax"/>
        </c:scaling>
        <c:axPos val="l"/>
        <c:majorGridlines/>
        <c:numFmt formatCode="#,##0" sourceLinked="1"/>
        <c:tickLblPos val="nextTo"/>
        <c:crossAx val="78811136"/>
        <c:crosses val="autoZero"/>
        <c:crossBetween val="between"/>
      </c:valAx>
    </c:plotArea>
    <c:legend>
      <c:legendPos val="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it-IT"/>
  <c:roundedCorners val="1"/>
  <c:clrMapOvr bg1="lt1" tx1="dk1" bg2="lt2" tx2="dk2" accent1="accent1" accent2="accent2" accent3="accent3" accent4="accent4" accent5="accent5" accent6="accent6" hlink="hlink" folHlink="folHlink"/>
  <c:chart>
    <c:autoTitleDeleted val="1"/>
    <c:view3D>
      <c:rotX val="30"/>
      <c:rotY val="60"/>
      <c:perspective val="30"/>
    </c:view3D>
    <c:plotArea>
      <c:layout>
        <c:manualLayout>
          <c:layoutTarget val="inner"/>
          <c:xMode val="edge"/>
          <c:yMode val="edge"/>
          <c:x val="0"/>
          <c:y val="6.8874622396453101E-4"/>
          <c:w val="1"/>
          <c:h val="0.99823701924857533"/>
        </c:manualLayout>
      </c:layout>
      <c:pie3DChart>
        <c:varyColors val="1"/>
        <c:ser>
          <c:idx val="0"/>
          <c:order val="0"/>
          <c:tx>
            <c:strRef>
              <c:f>Foglio4!$B$25</c:f>
              <c:strCache>
                <c:ptCount val="1"/>
                <c:pt idx="0">
                  <c:v>Registrate</c:v>
                </c:pt>
              </c:strCache>
            </c:strRef>
          </c:tx>
          <c:spPr>
            <a:scene3d>
              <a:camera prst="orthographicFront"/>
              <a:lightRig rig="threePt" dir="t"/>
            </a:scene3d>
            <a:sp3d>
              <a:bevelT w="6502400" h="6502400"/>
              <a:bevelB w="6502400" h="6502400"/>
            </a:sp3d>
          </c:spPr>
          <c:explosion val="25"/>
          <c:dLbls>
            <c:dLbl>
              <c:idx val="0"/>
              <c:layout>
                <c:manualLayout>
                  <c:x val="-8.9146032671842304E-2"/>
                  <c:y val="-9.6592442109607421E-2"/>
                </c:manualLayout>
              </c:layout>
              <c:showCatName val="1"/>
              <c:showPercent val="1"/>
            </c:dLbl>
            <c:dLbl>
              <c:idx val="1"/>
              <c:layout>
                <c:manualLayout>
                  <c:x val="-0.17047544982803128"/>
                  <c:y val="-0.24671299749763351"/>
                </c:manualLayout>
              </c:layout>
              <c:showCatName val="1"/>
              <c:showPercent val="1"/>
            </c:dLbl>
            <c:dLbl>
              <c:idx val="2"/>
              <c:layout>
                <c:manualLayout>
                  <c:x val="0.22600346253014691"/>
                  <c:y val="9.6953853046594998E-2"/>
                </c:manualLayout>
              </c:layout>
              <c:showCatName val="1"/>
              <c:showPercent val="1"/>
            </c:dLbl>
            <c:dLbl>
              <c:idx val="3"/>
              <c:layout>
                <c:manualLayout>
                  <c:x val="-7.1327079485434694E-2"/>
                  <c:y val="-2.6797491039426531E-2"/>
                </c:manualLayout>
              </c:layout>
              <c:showCatName val="1"/>
              <c:showPercent val="1"/>
            </c:dLbl>
            <c:spPr>
              <a:solidFill>
                <a:sysClr val="window" lastClr="FFFFFF"/>
              </a:solidFill>
              <a:ln w="12700">
                <a:solidFill>
                  <a:srgbClr val="002060"/>
                </a:solidFill>
              </a:ln>
            </c:spPr>
            <c:showCatName val="1"/>
            <c:showPercent val="1"/>
            <c:showLeaderLines val="1"/>
          </c:dLbls>
          <c:cat>
            <c:strRef>
              <c:f>Foglio4!$A$26:$A$29</c:f>
              <c:strCache>
                <c:ptCount val="4"/>
                <c:pt idx="0">
                  <c:v>SOCIETA' DI CAPITALE</c:v>
                </c:pt>
                <c:pt idx="1">
                  <c:v>SOCIETA' DI PERSONE</c:v>
                </c:pt>
                <c:pt idx="2">
                  <c:v>IMPRESE INDIVIDUALI</c:v>
                </c:pt>
                <c:pt idx="3">
                  <c:v>ALTRE FORME</c:v>
                </c:pt>
              </c:strCache>
            </c:strRef>
          </c:cat>
          <c:val>
            <c:numRef>
              <c:f>Foglio4!$B$26:$B$29</c:f>
              <c:numCache>
                <c:formatCode>#,##0</c:formatCode>
                <c:ptCount val="4"/>
                <c:pt idx="0">
                  <c:v>6351</c:v>
                </c:pt>
                <c:pt idx="1">
                  <c:v>3751</c:v>
                </c:pt>
                <c:pt idx="2">
                  <c:v>24833</c:v>
                </c:pt>
                <c:pt idx="3">
                  <c:v>1801</c:v>
                </c:pt>
              </c:numCache>
            </c:numRef>
          </c:val>
        </c:ser>
        <c:dLbls>
          <c:showVal val="1"/>
        </c:dLbls>
      </c:pie3DChart>
      <c:spPr>
        <a:effectLst>
          <a:outerShdw blurRad="152400" dist="1066800" dir="21540000" sx="98000" sy="98000" rotWithShape="0">
            <a:sysClr val="window" lastClr="FFFFFF">
              <a:lumMod val="85000"/>
              <a:alpha val="66000"/>
            </a:sysClr>
          </a:outerShdw>
        </a:effectLst>
        <a:scene3d>
          <a:camera prst="orthographicFront"/>
          <a:lightRig rig="threePt" dir="t"/>
        </a:scene3d>
        <a:sp3d>
          <a:bevelT/>
        </a:sp3d>
      </c:spPr>
    </c:plotArea>
    <c:plotVisOnly val="1"/>
  </c:chart>
  <c:spP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ln w="15875">
      <a:solidFill>
        <a:srgbClr val="4F81BD"/>
      </a:solidFill>
    </a:ln>
    <a:effectLst>
      <a:outerShdw blurRad="50800" dist="38100" dir="2700000" algn="tl" rotWithShape="0">
        <a:prstClr val="black">
          <a:alpha val="40000"/>
        </a:prstClr>
      </a:outerShdw>
    </a:effectLst>
    <a:scene3d>
      <a:camera prst="orthographicFront"/>
      <a:lightRig rig="threePt" dir="t"/>
    </a:scene3d>
    <a:sp3d prstMaterial="plastic"/>
  </c:spPr>
  <c:externalData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it-IT"/>
  <c:roundedCorners val="1"/>
  <c:chart>
    <c:autoTitleDeleted val="1"/>
    <c:view3D>
      <c:rAngAx val="1"/>
    </c:view3D>
    <c:plotArea>
      <c:layout/>
      <c:bar3DChart>
        <c:barDir val="col"/>
        <c:grouping val="clustered"/>
        <c:ser>
          <c:idx val="0"/>
          <c:order val="0"/>
          <c:tx>
            <c:strRef>
              <c:f>Foglio1!$A$6</c:f>
              <c:strCache>
                <c:ptCount val="1"/>
                <c:pt idx="0">
                  <c:v>valore della produzione</c:v>
                </c:pt>
              </c:strCache>
            </c:strRef>
          </c:tx>
          <c:spPr>
            <a:solidFill>
              <a:srgbClr val="C00000"/>
            </a:solidFill>
          </c:spPr>
          <c:cat>
            <c:numRef>
              <c:f>Foglio1!$B$5:$D$5</c:f>
              <c:numCache>
                <c:formatCode>General</c:formatCode>
                <c:ptCount val="3"/>
                <c:pt idx="0">
                  <c:v>2012</c:v>
                </c:pt>
                <c:pt idx="1">
                  <c:v>2011</c:v>
                </c:pt>
                <c:pt idx="2">
                  <c:v>2010</c:v>
                </c:pt>
              </c:numCache>
            </c:numRef>
          </c:cat>
          <c:val>
            <c:numRef>
              <c:f>Foglio1!$B$6:$D$6</c:f>
              <c:numCache>
                <c:formatCode>#,##0</c:formatCode>
                <c:ptCount val="3"/>
                <c:pt idx="0">
                  <c:v>3272581462</c:v>
                </c:pt>
                <c:pt idx="1">
                  <c:v>3444845083</c:v>
                </c:pt>
                <c:pt idx="2">
                  <c:v>3104405386</c:v>
                </c:pt>
              </c:numCache>
            </c:numRef>
          </c:val>
        </c:ser>
        <c:shape val="box"/>
        <c:axId val="71579136"/>
        <c:axId val="71580672"/>
        <c:axId val="0"/>
      </c:bar3DChart>
      <c:catAx>
        <c:axId val="71579136"/>
        <c:scaling>
          <c:orientation val="minMax"/>
        </c:scaling>
        <c:axPos val="b"/>
        <c:numFmt formatCode="General" sourceLinked="1"/>
        <c:tickLblPos val="nextTo"/>
        <c:crossAx val="71580672"/>
        <c:crosses val="autoZero"/>
        <c:auto val="1"/>
        <c:lblAlgn val="ctr"/>
        <c:lblOffset val="100"/>
      </c:catAx>
      <c:valAx>
        <c:axId val="71580672"/>
        <c:scaling>
          <c:orientation val="minMax"/>
        </c:scaling>
        <c:axPos val="l"/>
        <c:majorGridlines/>
        <c:numFmt formatCode="#,##0" sourceLinked="1"/>
        <c:tickLblPos val="nextTo"/>
        <c:crossAx val="71579136"/>
        <c:crosses val="autoZero"/>
        <c:crossBetween val="between"/>
      </c:valAx>
      <c:dTable>
        <c:showHorzBorder val="1"/>
        <c:showVertBorder val="1"/>
        <c:showOutline val="1"/>
        <c:showKeys val="1"/>
      </c:dTable>
      <c:spPr>
        <a:noFill/>
      </c:spPr>
    </c:plotArea>
    <c:plotVisOnly val="1"/>
  </c:chart>
  <c:spPr>
    <a:noFill/>
    <a:ln w="15875">
      <a:solidFill>
        <a:schemeClr val="accent1"/>
      </a:solidFill>
    </a:ln>
    <a:effectLst>
      <a:outerShdw blurRad="50800" dist="38100" dir="2700000" algn="tl" rotWithShape="0">
        <a:prstClr val="black">
          <a:alpha val="40000"/>
        </a:prstClr>
      </a:outerShdw>
    </a:effectLst>
  </c:sp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it-IT"/>
  <c:roundedCorners val="1"/>
  <c:style val="26"/>
  <c:chart>
    <c:plotArea>
      <c:layout/>
      <c:barChart>
        <c:barDir val="col"/>
        <c:grouping val="clustered"/>
        <c:ser>
          <c:idx val="0"/>
          <c:order val="0"/>
          <c:tx>
            <c:strRef>
              <c:f>Foglio8!$B$13</c:f>
              <c:strCache>
                <c:ptCount val="1"/>
                <c:pt idx="0">
                  <c:v>2011/2010</c:v>
                </c:pt>
              </c:strCache>
            </c:strRef>
          </c:tx>
          <c:dLbls>
            <c:dLbl>
              <c:idx val="0"/>
              <c:layout>
                <c:manualLayout>
                  <c:x val="0"/>
                  <c:y val="2.4464831804281339E-2"/>
                </c:manualLayout>
              </c:layout>
              <c:showVal val="1"/>
            </c:dLbl>
            <c:dLbl>
              <c:idx val="1"/>
              <c:layout>
                <c:manualLayout>
                  <c:x val="4.0336901094726631E-17"/>
                  <c:y val="2.8542303771661601E-2"/>
                </c:manualLayout>
              </c:layout>
              <c:showVal val="1"/>
            </c:dLbl>
            <c:dLbl>
              <c:idx val="2"/>
              <c:layout>
                <c:manualLayout>
                  <c:x val="-4.4004400440046526E-3"/>
                  <c:y val="1.6309887869520943E-2"/>
                </c:manualLayout>
              </c:layout>
              <c:showVal val="1"/>
            </c:dLbl>
            <c:dLbl>
              <c:idx val="3"/>
              <c:layout>
                <c:manualLayout>
                  <c:x val="0"/>
                  <c:y val="2.4464831804281339E-2"/>
                </c:manualLayout>
              </c:layout>
              <c:showVal val="1"/>
            </c:dLbl>
            <c:txPr>
              <a:bodyPr/>
              <a:lstStyle/>
              <a:p>
                <a:pPr>
                  <a:defRPr b="1"/>
                </a:pPr>
                <a:endParaRPr lang="it-IT"/>
              </a:p>
            </c:txPr>
            <c:showVal val="1"/>
          </c:dLbls>
          <c:cat>
            <c:strRef>
              <c:f>Foglio8!$A$14:$A$17</c:f>
              <c:strCache>
                <c:ptCount val="4"/>
                <c:pt idx="0">
                  <c:v>micro</c:v>
                </c:pt>
                <c:pt idx="1">
                  <c:v>piccole</c:v>
                </c:pt>
                <c:pt idx="2">
                  <c:v>medie</c:v>
                </c:pt>
                <c:pt idx="3">
                  <c:v>grandi</c:v>
                </c:pt>
              </c:strCache>
            </c:strRef>
          </c:cat>
          <c:val>
            <c:numRef>
              <c:f>Foglio8!$B$14:$B$17</c:f>
              <c:numCache>
                <c:formatCode>0.0</c:formatCode>
                <c:ptCount val="4"/>
                <c:pt idx="0">
                  <c:v>7.2598519471415059</c:v>
                </c:pt>
                <c:pt idx="1">
                  <c:v>-1.7480090442106597</c:v>
                </c:pt>
                <c:pt idx="2">
                  <c:v>22.323396838064689</c:v>
                </c:pt>
                <c:pt idx="3">
                  <c:v>26.282969369847169</c:v>
                </c:pt>
              </c:numCache>
            </c:numRef>
          </c:val>
        </c:ser>
        <c:ser>
          <c:idx val="1"/>
          <c:order val="1"/>
          <c:tx>
            <c:strRef>
              <c:f>Foglio8!$C$13</c:f>
              <c:strCache>
                <c:ptCount val="1"/>
                <c:pt idx="0">
                  <c:v>2012/2011</c:v>
                </c:pt>
              </c:strCache>
            </c:strRef>
          </c:tx>
          <c:spPr>
            <a:solidFill>
              <a:srgbClr val="FF0000"/>
            </a:solidFill>
          </c:spPr>
          <c:dLbls>
            <c:dLbl>
              <c:idx val="0"/>
              <c:layout>
                <c:manualLayout>
                  <c:x val="0"/>
                  <c:y val="2.5492868437316896E-2"/>
                </c:manualLayout>
              </c:layout>
              <c:dLblPos val="outEnd"/>
              <c:showVal val="1"/>
            </c:dLbl>
            <c:dLbl>
              <c:idx val="1"/>
              <c:layout>
                <c:manualLayout>
                  <c:x val="-6.6006600660066033E-3"/>
                  <c:y val="1.6885549856726623E-2"/>
                </c:manualLayout>
              </c:layout>
              <c:dLblPos val="outEnd"/>
              <c:showVal val="1"/>
            </c:dLbl>
            <c:dLbl>
              <c:idx val="2"/>
              <c:layout>
                <c:manualLayout>
                  <c:x val="2.2002200220023766E-3"/>
                  <c:y val="1.0277476783291996E-2"/>
                </c:manualLayout>
              </c:layout>
              <c:dLblPos val="outEnd"/>
              <c:showVal val="1"/>
            </c:dLbl>
            <c:dLbl>
              <c:idx val="3"/>
              <c:layout>
                <c:manualLayout>
                  <c:x val="0"/>
                  <c:y val="8.3308852448491268E-3"/>
                </c:manualLayout>
              </c:layout>
              <c:dLblPos val="outEnd"/>
              <c:showVal val="1"/>
            </c:dLbl>
            <c:txPr>
              <a:bodyPr/>
              <a:lstStyle/>
              <a:p>
                <a:pPr>
                  <a:defRPr b="1"/>
                </a:pPr>
                <a:endParaRPr lang="it-IT"/>
              </a:p>
            </c:txPr>
            <c:dLblPos val="inBase"/>
            <c:showVal val="1"/>
          </c:dLbls>
          <c:cat>
            <c:strRef>
              <c:f>Foglio8!$A$14:$A$17</c:f>
              <c:strCache>
                <c:ptCount val="4"/>
                <c:pt idx="0">
                  <c:v>micro</c:v>
                </c:pt>
                <c:pt idx="1">
                  <c:v>piccole</c:v>
                </c:pt>
                <c:pt idx="2">
                  <c:v>medie</c:v>
                </c:pt>
                <c:pt idx="3">
                  <c:v>grandi</c:v>
                </c:pt>
              </c:strCache>
            </c:strRef>
          </c:cat>
          <c:val>
            <c:numRef>
              <c:f>Foglio8!$C$14:$C$17</c:f>
              <c:numCache>
                <c:formatCode>0.0</c:formatCode>
                <c:ptCount val="4"/>
                <c:pt idx="0">
                  <c:v>-0.60863626032272911</c:v>
                </c:pt>
                <c:pt idx="1">
                  <c:v>2.7406790778183092</c:v>
                </c:pt>
                <c:pt idx="2">
                  <c:v>-9.5994571638180126</c:v>
                </c:pt>
                <c:pt idx="3">
                  <c:v>-15.145733186661792</c:v>
                </c:pt>
              </c:numCache>
            </c:numRef>
          </c:val>
        </c:ser>
        <c:axId val="71613824"/>
        <c:axId val="71623808"/>
      </c:barChart>
      <c:catAx>
        <c:axId val="71613824"/>
        <c:scaling>
          <c:orientation val="minMax"/>
        </c:scaling>
        <c:axPos val="b"/>
        <c:tickLblPos val="high"/>
        <c:crossAx val="71623808"/>
        <c:crosses val="autoZero"/>
        <c:auto val="1"/>
        <c:lblAlgn val="ctr"/>
        <c:lblOffset val="100"/>
      </c:catAx>
      <c:valAx>
        <c:axId val="71623808"/>
        <c:scaling>
          <c:orientation val="minMax"/>
        </c:scaling>
        <c:axPos val="l"/>
        <c:majorGridlines/>
        <c:numFmt formatCode="0.0" sourceLinked="1"/>
        <c:tickLblPos val="nextTo"/>
        <c:crossAx val="71613824"/>
        <c:crosses val="autoZero"/>
        <c:crossBetween val="between"/>
      </c:valAx>
    </c:plotArea>
    <c:legend>
      <c:legendPos val="b"/>
    </c:legend>
    <c:plotVisOnly val="1"/>
  </c:chart>
  <c:spPr>
    <a:ln w="15875">
      <a:noFill/>
    </a:ln>
    <a:effectLst/>
  </c:sp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it-IT"/>
  <c:roundedCorners val="1"/>
  <c:style val="26"/>
  <c:chart>
    <c:view3D>
      <c:rAngAx val="1"/>
    </c:view3D>
    <c:plotArea>
      <c:layout/>
      <c:bar3DChart>
        <c:barDir val="bar"/>
        <c:grouping val="percentStacked"/>
        <c:ser>
          <c:idx val="0"/>
          <c:order val="0"/>
          <c:tx>
            <c:strRef>
              <c:f>Foglio3!$AU$7</c:f>
              <c:strCache>
                <c:ptCount val="1"/>
                <c:pt idx="0">
                  <c:v>Agricoltura</c:v>
                </c:pt>
              </c:strCache>
            </c:strRef>
          </c:tx>
          <c:spPr>
            <a:solidFill>
              <a:srgbClr val="FF6600"/>
            </a:solidFill>
          </c:spPr>
          <c:dLbls>
            <c:showVal val="1"/>
          </c:dLbls>
          <c:cat>
            <c:strRef>
              <c:f>Foglio3!$AT$8:$AT$10</c:f>
              <c:strCache>
                <c:ptCount val="3"/>
                <c:pt idx="0">
                  <c:v>Brindisi</c:v>
                </c:pt>
                <c:pt idx="1">
                  <c:v>PUGLIA</c:v>
                </c:pt>
                <c:pt idx="2">
                  <c:v>ITALIA</c:v>
                </c:pt>
              </c:strCache>
            </c:strRef>
          </c:cat>
          <c:val>
            <c:numRef>
              <c:f>Foglio3!$AU$8:$AU$10</c:f>
              <c:numCache>
                <c:formatCode>#,##0</c:formatCode>
                <c:ptCount val="3"/>
                <c:pt idx="0">
                  <c:v>12.165654813530354</c:v>
                </c:pt>
                <c:pt idx="1">
                  <c:v>8.934336880352971</c:v>
                </c:pt>
                <c:pt idx="2">
                  <c:v>3.6293492950584971</c:v>
                </c:pt>
              </c:numCache>
            </c:numRef>
          </c:val>
        </c:ser>
        <c:ser>
          <c:idx val="1"/>
          <c:order val="1"/>
          <c:tx>
            <c:strRef>
              <c:f>Foglio3!$AV$7</c:f>
              <c:strCache>
                <c:ptCount val="1"/>
                <c:pt idx="0">
                  <c:v>Industria in senso stretto</c:v>
                </c:pt>
              </c:strCache>
            </c:strRef>
          </c:tx>
          <c:spPr>
            <a:solidFill>
              <a:schemeClr val="bg1">
                <a:lumMod val="75000"/>
              </a:schemeClr>
            </a:solidFill>
          </c:spPr>
          <c:dLbls>
            <c:showVal val="1"/>
          </c:dLbls>
          <c:cat>
            <c:strRef>
              <c:f>Foglio3!$AT$8:$AT$10</c:f>
              <c:strCache>
                <c:ptCount val="3"/>
                <c:pt idx="0">
                  <c:v>Brindisi</c:v>
                </c:pt>
                <c:pt idx="1">
                  <c:v>PUGLIA</c:v>
                </c:pt>
                <c:pt idx="2">
                  <c:v>ITALIA</c:v>
                </c:pt>
              </c:strCache>
            </c:strRef>
          </c:cat>
          <c:val>
            <c:numRef>
              <c:f>Foglio3!$AV$8:$AV$10</c:f>
              <c:numCache>
                <c:formatCode>#,##0</c:formatCode>
                <c:ptCount val="3"/>
                <c:pt idx="0">
                  <c:v>15.206418039895926</c:v>
                </c:pt>
                <c:pt idx="1">
                  <c:v>15.505580067480174</c:v>
                </c:pt>
                <c:pt idx="2">
                  <c:v>20.155823071056144</c:v>
                </c:pt>
              </c:numCache>
            </c:numRef>
          </c:val>
        </c:ser>
        <c:ser>
          <c:idx val="2"/>
          <c:order val="2"/>
          <c:tx>
            <c:strRef>
              <c:f>Foglio3!$AW$7</c:f>
              <c:strCache>
                <c:ptCount val="1"/>
                <c:pt idx="0">
                  <c:v>Costruzioni</c:v>
                </c:pt>
              </c:strCache>
            </c:strRef>
          </c:tx>
          <c:spPr>
            <a:solidFill>
              <a:srgbClr val="00B050"/>
            </a:solidFill>
          </c:spPr>
          <c:dLbls>
            <c:showVal val="1"/>
          </c:dLbls>
          <c:cat>
            <c:strRef>
              <c:f>Foglio3!$AT$8:$AT$10</c:f>
              <c:strCache>
                <c:ptCount val="3"/>
                <c:pt idx="0">
                  <c:v>Brindisi</c:v>
                </c:pt>
                <c:pt idx="1">
                  <c:v>PUGLIA</c:v>
                </c:pt>
                <c:pt idx="2">
                  <c:v>ITALIA</c:v>
                </c:pt>
              </c:strCache>
            </c:strRef>
          </c:cat>
          <c:val>
            <c:numRef>
              <c:f>Foglio3!$AW$8:$AW$10</c:f>
              <c:numCache>
                <c:formatCode>#,##0</c:formatCode>
                <c:ptCount val="3"/>
                <c:pt idx="0">
                  <c:v>8</c:v>
                </c:pt>
                <c:pt idx="1">
                  <c:v>7.3129163422441366</c:v>
                </c:pt>
                <c:pt idx="2">
                  <c:v>7.0982859283773845</c:v>
                </c:pt>
              </c:numCache>
            </c:numRef>
          </c:val>
        </c:ser>
        <c:ser>
          <c:idx val="3"/>
          <c:order val="3"/>
          <c:tx>
            <c:strRef>
              <c:f>Foglio3!$AX$7</c:f>
              <c:strCache>
                <c:ptCount val="1"/>
                <c:pt idx="0">
                  <c:v>Commercio, alberghi e ristoranti</c:v>
                </c:pt>
              </c:strCache>
            </c:strRef>
          </c:tx>
          <c:spPr>
            <a:solidFill>
              <a:srgbClr val="FFFF00"/>
            </a:solidFill>
          </c:spPr>
          <c:dLbls>
            <c:showVal val="1"/>
          </c:dLbls>
          <c:cat>
            <c:strRef>
              <c:f>Foglio3!$AT$8:$AT$10</c:f>
              <c:strCache>
                <c:ptCount val="3"/>
                <c:pt idx="0">
                  <c:v>Brindisi</c:v>
                </c:pt>
                <c:pt idx="1">
                  <c:v>PUGLIA</c:v>
                </c:pt>
                <c:pt idx="2">
                  <c:v>ITALIA</c:v>
                </c:pt>
              </c:strCache>
            </c:strRef>
          </c:cat>
          <c:val>
            <c:numRef>
              <c:f>Foglio3!$AX$8:$AX$10</c:f>
              <c:numCache>
                <c:formatCode>#,##0</c:formatCode>
                <c:ptCount val="3"/>
                <c:pt idx="0">
                  <c:v>24.285342584560116</c:v>
                </c:pt>
                <c:pt idx="1">
                  <c:v>21.785535080888689</c:v>
                </c:pt>
                <c:pt idx="2">
                  <c:v>20.378201897387626</c:v>
                </c:pt>
              </c:numCache>
            </c:numRef>
          </c:val>
        </c:ser>
        <c:ser>
          <c:idx val="4"/>
          <c:order val="4"/>
          <c:tx>
            <c:strRef>
              <c:f>Foglio3!$AY$7</c:f>
              <c:strCache>
                <c:ptCount val="1"/>
                <c:pt idx="0">
                  <c:v>Altre attività dei servizi</c:v>
                </c:pt>
              </c:strCache>
            </c:strRef>
          </c:tx>
          <c:spPr>
            <a:solidFill>
              <a:srgbClr val="FF0000"/>
            </a:solidFill>
          </c:spPr>
          <c:dLbls>
            <c:showVal val="1"/>
          </c:dLbls>
          <c:cat>
            <c:strRef>
              <c:f>Foglio3!$AT$8:$AT$10</c:f>
              <c:strCache>
                <c:ptCount val="3"/>
                <c:pt idx="0">
                  <c:v>Brindisi</c:v>
                </c:pt>
                <c:pt idx="1">
                  <c:v>PUGLIA</c:v>
                </c:pt>
                <c:pt idx="2">
                  <c:v>ITALIA</c:v>
                </c:pt>
              </c:strCache>
            </c:strRef>
          </c:cat>
          <c:val>
            <c:numRef>
              <c:f>Foglio3!$AY$8:$AY$10</c:f>
              <c:numCache>
                <c:formatCode>#,##0</c:formatCode>
                <c:ptCount val="3"/>
                <c:pt idx="0">
                  <c:v>40.869904596704245</c:v>
                </c:pt>
                <c:pt idx="1">
                  <c:v>46.465784237390771</c:v>
                </c:pt>
                <c:pt idx="2">
                  <c:v>48.738228302030613</c:v>
                </c:pt>
              </c:numCache>
            </c:numRef>
          </c:val>
        </c:ser>
        <c:shape val="box"/>
        <c:axId val="77108352"/>
        <c:axId val="77109888"/>
        <c:axId val="0"/>
      </c:bar3DChart>
      <c:catAx>
        <c:axId val="77108352"/>
        <c:scaling>
          <c:orientation val="minMax"/>
        </c:scaling>
        <c:axPos val="l"/>
        <c:tickLblPos val="nextTo"/>
        <c:crossAx val="77109888"/>
        <c:crosses val="autoZero"/>
        <c:auto val="1"/>
        <c:lblAlgn val="ctr"/>
        <c:lblOffset val="100"/>
      </c:catAx>
      <c:valAx>
        <c:axId val="77109888"/>
        <c:scaling>
          <c:orientation val="minMax"/>
        </c:scaling>
        <c:axPos val="b"/>
        <c:majorGridlines/>
        <c:numFmt formatCode="0%" sourceLinked="1"/>
        <c:tickLblPos val="nextTo"/>
        <c:crossAx val="77108352"/>
        <c:crosses val="autoZero"/>
        <c:crossBetween val="between"/>
      </c:valAx>
    </c:plotArea>
    <c:legend>
      <c:legendPos val="b"/>
    </c:legend>
    <c:plotVisOnly val="1"/>
  </c:chart>
  <c:spPr>
    <a:blipFill>
      <a:blip xmlns:r="http://schemas.openxmlformats.org/officeDocument/2006/relationships" r:embed="rId1"/>
      <a:tile tx="0" ty="0" sx="100000" sy="100000" flip="none" algn="tl"/>
    </a:blipFill>
    <a:ln w="15875">
      <a:solidFill>
        <a:schemeClr val="accent1"/>
      </a:solidFill>
    </a:ln>
    <a:effectLst>
      <a:outerShdw blurRad="50800" dist="38100" dir="2700000" algn="tl" rotWithShape="0">
        <a:prstClr val="black">
          <a:alpha val="40000"/>
        </a:prstClr>
      </a:outerShdw>
    </a:effectLst>
  </c:spPr>
  <c:externalData r:id="rId2"/>
</c:chartSpace>
</file>

<file path=ppt/charts/chart7.xml><?xml version="1.0" encoding="utf-8"?>
<c:chartSpace xmlns:c="http://schemas.openxmlformats.org/drawingml/2006/chart" xmlns:a="http://schemas.openxmlformats.org/drawingml/2006/main" xmlns:r="http://schemas.openxmlformats.org/officeDocument/2006/relationships">
  <c:date1904 val="1"/>
  <c:lang val="it-IT"/>
  <c:style val="30"/>
  <c:chart>
    <c:autoTitleDeleted val="1"/>
    <c:plotArea>
      <c:layout/>
      <c:lineChart>
        <c:grouping val="standard"/>
        <c:ser>
          <c:idx val="0"/>
          <c:order val="0"/>
          <c:tx>
            <c:strRef>
              <c:f>REDDITO!$D$22</c:f>
              <c:strCache>
                <c:ptCount val="1"/>
                <c:pt idx="0">
                  <c:v>Variaz. % media annua 2009-2012</c:v>
                </c:pt>
              </c:strCache>
            </c:strRef>
          </c:tx>
          <c:spPr>
            <a:ln>
              <a:solidFill>
                <a:srgbClr val="006600"/>
              </a:solidFill>
            </a:ln>
          </c:spPr>
          <c:marker>
            <c:spPr>
              <a:solidFill>
                <a:srgbClr val="006600"/>
              </a:solidFill>
            </c:spPr>
          </c:marker>
          <c:dLbls>
            <c:spPr>
              <a:solidFill>
                <a:sysClr val="window" lastClr="FFFFFF"/>
              </a:solidFill>
              <a:ln w="12700">
                <a:solidFill>
                  <a:srgbClr val="006600"/>
                </a:solidFill>
              </a:ln>
            </c:spPr>
            <c:txPr>
              <a:bodyPr/>
              <a:lstStyle/>
              <a:p>
                <a:pPr>
                  <a:defRPr b="1"/>
                </a:pPr>
                <a:endParaRPr lang="it-IT"/>
              </a:p>
            </c:txPr>
            <c:showVal val="1"/>
          </c:dLbls>
          <c:cat>
            <c:strRef>
              <c:f>REDDITO!$C$23:$C$29</c:f>
              <c:strCache>
                <c:ptCount val="7"/>
                <c:pt idx="0">
                  <c:v>Foggia</c:v>
                </c:pt>
                <c:pt idx="1">
                  <c:v>Bari</c:v>
                </c:pt>
                <c:pt idx="2">
                  <c:v>Taranto</c:v>
                </c:pt>
                <c:pt idx="3">
                  <c:v>Brindisi</c:v>
                </c:pt>
                <c:pt idx="4">
                  <c:v>Lecce</c:v>
                </c:pt>
                <c:pt idx="5">
                  <c:v>PUGLIA</c:v>
                </c:pt>
                <c:pt idx="6">
                  <c:v>ITALIA</c:v>
                </c:pt>
              </c:strCache>
            </c:strRef>
          </c:cat>
          <c:val>
            <c:numRef>
              <c:f>REDDITO!$D$23:$D$29</c:f>
              <c:numCache>
                <c:formatCode>0.0%</c:formatCode>
                <c:ptCount val="7"/>
                <c:pt idx="0">
                  <c:v>2.1075355754694588E-3</c:v>
                </c:pt>
                <c:pt idx="1">
                  <c:v>5.3156123524911334E-3</c:v>
                </c:pt>
                <c:pt idx="2">
                  <c:v>1.248710025400458E-2</c:v>
                </c:pt>
                <c:pt idx="3">
                  <c:v>1.6840029471086274E-2</c:v>
                </c:pt>
                <c:pt idx="4">
                  <c:v>9.1717866254072862E-3</c:v>
                </c:pt>
                <c:pt idx="5">
                  <c:v>7.7823027059610904E-3</c:v>
                </c:pt>
                <c:pt idx="6">
                  <c:v>3.0414980752027092E-3</c:v>
                </c:pt>
              </c:numCache>
            </c:numRef>
          </c:val>
        </c:ser>
        <c:marker val="1"/>
        <c:axId val="77165312"/>
        <c:axId val="77166848"/>
      </c:lineChart>
      <c:catAx>
        <c:axId val="77165312"/>
        <c:scaling>
          <c:orientation val="minMax"/>
        </c:scaling>
        <c:axPos val="b"/>
        <c:tickLblPos val="nextTo"/>
        <c:crossAx val="77166848"/>
        <c:crosses val="autoZero"/>
        <c:auto val="1"/>
        <c:lblAlgn val="ctr"/>
        <c:lblOffset val="100"/>
      </c:catAx>
      <c:valAx>
        <c:axId val="77166848"/>
        <c:scaling>
          <c:orientation val="minMax"/>
        </c:scaling>
        <c:axPos val="l"/>
        <c:majorGridlines/>
        <c:numFmt formatCode="0.0%" sourceLinked="1"/>
        <c:tickLblPos val="nextTo"/>
        <c:crossAx val="77165312"/>
        <c:crosses val="autoZero"/>
        <c:crossBetween val="between"/>
      </c:valAx>
    </c:plotArea>
    <c:plotVisOnly val="1"/>
  </c:chart>
  <c:spPr>
    <a:ln>
      <a:noFill/>
    </a:ln>
  </c:sp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it-IT"/>
  <c:clrMapOvr bg1="lt1" tx1="dk1" bg2="lt2" tx2="dk2" accent1="accent1" accent2="accent2" accent3="accent3" accent4="accent4" accent5="accent5" accent6="accent6" hlink="hlink" folHlink="folHlink"/>
  <c:chart>
    <c:autoTitleDeleted val="1"/>
    <c:view3D>
      <c:rotX val="30"/>
      <c:perspective val="30"/>
    </c:view3D>
    <c:plotArea>
      <c:layout>
        <c:manualLayout>
          <c:layoutTarget val="inner"/>
          <c:xMode val="edge"/>
          <c:yMode val="edge"/>
          <c:x val="0"/>
          <c:y val="5.8984459243090634E-2"/>
          <c:w val="1"/>
          <c:h val="0.86654451248336495"/>
        </c:manualLayout>
      </c:layout>
      <c:pie3DChart>
        <c:varyColors val="1"/>
        <c:ser>
          <c:idx val="0"/>
          <c:order val="0"/>
          <c:tx>
            <c:strRef>
              <c:f>Foglio6!$M$5</c:f>
              <c:strCache>
                <c:ptCount val="1"/>
                <c:pt idx="0">
                  <c:v>Brindisi</c:v>
                </c:pt>
              </c:strCache>
            </c:strRef>
          </c:tx>
          <c:spPr>
            <a:scene3d>
              <a:camera prst="orthographicFront"/>
              <a:lightRig rig="threePt" dir="t"/>
            </a:scene3d>
            <a:sp3d>
              <a:bevelT w="6502400" h="6502400"/>
              <a:bevelB w="6502400" h="6502400"/>
            </a:sp3d>
          </c:spPr>
          <c:explosion val="7"/>
          <c:dPt>
            <c:idx val="2"/>
            <c:spPr>
              <a:solidFill>
                <a:srgbClr val="FFC000"/>
              </a:solidFill>
              <a:scene3d>
                <a:camera prst="orthographicFront"/>
                <a:lightRig rig="threePt" dir="t"/>
              </a:scene3d>
              <a:sp3d>
                <a:bevelT w="6502400" h="6502400"/>
                <a:bevelB w="6502400" h="6502400"/>
              </a:sp3d>
            </c:spPr>
          </c:dPt>
          <c:dLbls>
            <c:dLbl>
              <c:idx val="0"/>
              <c:layout>
                <c:manualLayout>
                  <c:x val="-0.13860910295681433"/>
                  <c:y val="2.3683098392117647E-2"/>
                </c:manualLayout>
              </c:layout>
              <c:showCatName val="1"/>
              <c:showPercent val="1"/>
              <c:separator>
</c:separator>
            </c:dLbl>
            <c:dLbl>
              <c:idx val="1"/>
              <c:layout>
                <c:manualLayout>
                  <c:x val="-0.13497706604028128"/>
                  <c:y val="-0.16688586889038473"/>
                </c:manualLayout>
              </c:layout>
              <c:showCatName val="1"/>
              <c:showPercent val="1"/>
              <c:separator>
</c:separator>
            </c:dLbl>
            <c:dLbl>
              <c:idx val="2"/>
              <c:layout>
                <c:manualLayout>
                  <c:x val="9.9428188534607262E-2"/>
                  <c:y val="7.6026138707899552E-2"/>
                </c:manualLayout>
              </c:layout>
              <c:tx>
                <c:rich>
                  <a:bodyPr/>
                  <a:lstStyle/>
                  <a:p>
                    <a:pPr algn="just">
                      <a:defRPr sz="800" i="0"/>
                    </a:pPr>
                    <a:r>
                      <a:rPr lang="it-IT" sz="800" i="0" dirty="0"/>
                      <a:t>Mobili, elettrodomestici, mezzi di trasporto e beni vari
47%</a:t>
                    </a:r>
                  </a:p>
                </c:rich>
              </c:tx>
              <c:spPr>
                <a:solidFill>
                  <a:sysClr val="window" lastClr="FFFFFF"/>
                </a:solidFill>
                <a:ln w="12700">
                  <a:solidFill>
                    <a:prstClr val="black">
                      <a:lumMod val="50000"/>
                      <a:lumOff val="50000"/>
                    </a:prstClr>
                  </a:solidFill>
                </a:ln>
              </c:spPr>
              <c:showLegendKey val="1"/>
              <c:showCatName val="1"/>
              <c:showPercent val="1"/>
              <c:separator>
</c:separator>
            </c:dLbl>
            <c:spPr>
              <a:solidFill>
                <a:sysClr val="window" lastClr="FFFFFF"/>
              </a:solidFill>
              <a:ln w="12700">
                <a:solidFill>
                  <a:prstClr val="black">
                    <a:lumMod val="50000"/>
                    <a:lumOff val="50000"/>
                  </a:prstClr>
                </a:solidFill>
              </a:ln>
            </c:spPr>
            <c:txPr>
              <a:bodyPr/>
              <a:lstStyle/>
              <a:p>
                <a:pPr algn="just">
                  <a:defRPr sz="900"/>
                </a:pPr>
                <a:endParaRPr lang="it-IT"/>
              </a:p>
            </c:txPr>
            <c:showCatName val="1"/>
            <c:showPercent val="1"/>
            <c:separator>
</c:separator>
          </c:dLbls>
          <c:cat>
            <c:multiLvlStrRef>
              <c:f>Foglio6!$N$3:$P$4</c:f>
              <c:multiLvlStrCache>
                <c:ptCount val="3"/>
                <c:lvl>
                  <c:pt idx="1">
                    <c:v>Non Alimentari</c:v>
                  </c:pt>
                </c:lvl>
                <c:lvl>
                  <c:pt idx="0">
                    <c:v>Alimentari, bevande e tabacco</c:v>
                  </c:pt>
                  <c:pt idx="1">
                    <c:v>Vestiario, abbigliamento, calzature e pelletteria</c:v>
                  </c:pt>
                  <c:pt idx="2">
                    <c:v>Mobili, elettrodomestici, mezzi di trasporto e beni vari</c:v>
                  </c:pt>
                </c:lvl>
              </c:multiLvlStrCache>
            </c:multiLvlStrRef>
          </c:cat>
          <c:val>
            <c:numRef>
              <c:f>Foglio6!$N$5:$P$5</c:f>
              <c:numCache>
                <c:formatCode>#,##0.0</c:formatCode>
                <c:ptCount val="3"/>
                <c:pt idx="0">
                  <c:v>967.44548939093249</c:v>
                </c:pt>
                <c:pt idx="1">
                  <c:v>343.37661805582064</c:v>
                </c:pt>
                <c:pt idx="2">
                  <c:v>1153.5254103213942</c:v>
                </c:pt>
              </c:numCache>
            </c:numRef>
          </c:val>
        </c:ser>
        <c:dLbls>
          <c:showVal val="1"/>
        </c:dLbls>
      </c:pie3DChart>
      <c:spPr>
        <a:effectLst>
          <a:outerShdw blurRad="152400" dist="1066800" dir="21540000" sx="98000" sy="98000" rotWithShape="0">
            <a:sysClr val="window" lastClr="FFFFFF">
              <a:lumMod val="85000"/>
              <a:alpha val="66000"/>
            </a:sysClr>
          </a:outerShdw>
        </a:effectLst>
        <a:scene3d>
          <a:camera prst="orthographicFront"/>
          <a:lightRig rig="threePt" dir="t"/>
        </a:scene3d>
        <a:sp3d>
          <a:bevelT/>
        </a:sp3d>
      </c:spPr>
    </c:plotArea>
    <c:plotVisOnly val="1"/>
  </c:chart>
  <c:spPr>
    <a:ln>
      <a:noFill/>
    </a:ln>
    <a:scene3d>
      <a:camera prst="orthographicFront"/>
      <a:lightRig rig="threePt" dir="t"/>
    </a:scene3d>
    <a:sp3d prstMaterial="plastic"/>
  </c:spPr>
  <c:externalData r:id="rId2"/>
</c:chartSpace>
</file>

<file path=ppt/charts/chart9.xml><?xml version="1.0" encoding="utf-8"?>
<c:chartSpace xmlns:c="http://schemas.openxmlformats.org/drawingml/2006/chart" xmlns:a="http://schemas.openxmlformats.org/drawingml/2006/main" xmlns:r="http://schemas.openxmlformats.org/officeDocument/2006/relationships">
  <c:date1904 val="1"/>
  <c:lang val="it-IT"/>
  <c:roundedCorners val="1"/>
  <c:style val="26"/>
  <c:chart>
    <c:view3D>
      <c:rAngAx val="1"/>
    </c:view3D>
    <c:plotArea>
      <c:layout/>
      <c:bar3DChart>
        <c:barDir val="bar"/>
        <c:grouping val="percentStacked"/>
        <c:ser>
          <c:idx val="0"/>
          <c:order val="0"/>
          <c:tx>
            <c:strRef>
              <c:f>Foglio17!$B$1</c:f>
              <c:strCache>
                <c:ptCount val="1"/>
                <c:pt idx="0">
                  <c:v>Brindisi</c:v>
                </c:pt>
              </c:strCache>
            </c:strRef>
          </c:tx>
          <c:spPr>
            <a:solidFill>
              <a:schemeClr val="accent3">
                <a:lumMod val="60000"/>
                <a:lumOff val="40000"/>
              </a:schemeClr>
            </a:solidFill>
          </c:spPr>
          <c:dLbls>
            <c:txPr>
              <a:bodyPr/>
              <a:lstStyle/>
              <a:p>
                <a:pPr>
                  <a:defRPr sz="1400" b="1"/>
                </a:pPr>
                <a:endParaRPr lang="it-IT"/>
              </a:p>
            </c:txPr>
            <c:showVal val="1"/>
          </c:dLbls>
          <c:cat>
            <c:strRef>
              <c:f>Foglio17!$A$2:$A$8</c:f>
              <c:strCache>
                <c:ptCount val="7"/>
                <c:pt idx="0">
                  <c:v>Prodotti dell'agricoltura, della silvicoltura e della pesca</c:v>
                </c:pt>
                <c:pt idx="1">
                  <c:v>Prodotti alimentari, bevande e tabacco</c:v>
                </c:pt>
                <c:pt idx="2">
                  <c:v>Prodotti tessili, abbigliamento, pelli e accessori</c:v>
                </c:pt>
                <c:pt idx="3">
                  <c:v>Legno e prodotti in legno; carta e stampa</c:v>
                </c:pt>
                <c:pt idx="4">
                  <c:v>Chimica, gomma plastica</c:v>
                </c:pt>
                <c:pt idx="5">
                  <c:v>Metalmeccanica elettronica app. elettrici</c:v>
                </c:pt>
                <c:pt idx="6">
                  <c:v>Altre industrie</c:v>
                </c:pt>
              </c:strCache>
            </c:strRef>
          </c:cat>
          <c:val>
            <c:numRef>
              <c:f>Foglio17!$B$2:$B$8</c:f>
              <c:numCache>
                <c:formatCode>General</c:formatCode>
                <c:ptCount val="7"/>
                <c:pt idx="0">
                  <c:v>1.7000000000000008</c:v>
                </c:pt>
                <c:pt idx="1">
                  <c:v>7.6</c:v>
                </c:pt>
                <c:pt idx="2">
                  <c:v>2.2999999999999998</c:v>
                </c:pt>
                <c:pt idx="3">
                  <c:v>0.4</c:v>
                </c:pt>
                <c:pt idx="4">
                  <c:v>53</c:v>
                </c:pt>
                <c:pt idx="5">
                  <c:v>33.4</c:v>
                </c:pt>
                <c:pt idx="6">
                  <c:v>1.5</c:v>
                </c:pt>
              </c:numCache>
            </c:numRef>
          </c:val>
        </c:ser>
        <c:ser>
          <c:idx val="1"/>
          <c:order val="1"/>
          <c:tx>
            <c:strRef>
              <c:f>Foglio17!$C$1</c:f>
              <c:strCache>
                <c:ptCount val="1"/>
                <c:pt idx="0">
                  <c:v>Puglia</c:v>
                </c:pt>
              </c:strCache>
            </c:strRef>
          </c:tx>
          <c:spPr>
            <a:solidFill>
              <a:srgbClr val="FF0000"/>
            </a:solidFill>
          </c:spPr>
          <c:dLbls>
            <c:showVal val="1"/>
          </c:dLbls>
          <c:cat>
            <c:strRef>
              <c:f>Foglio17!$A$2:$A$8</c:f>
              <c:strCache>
                <c:ptCount val="7"/>
                <c:pt idx="0">
                  <c:v>Prodotti dell'agricoltura, della silvicoltura e della pesca</c:v>
                </c:pt>
                <c:pt idx="1">
                  <c:v>Prodotti alimentari, bevande e tabacco</c:v>
                </c:pt>
                <c:pt idx="2">
                  <c:v>Prodotti tessili, abbigliamento, pelli e accessori</c:v>
                </c:pt>
                <c:pt idx="3">
                  <c:v>Legno e prodotti in legno; carta e stampa</c:v>
                </c:pt>
                <c:pt idx="4">
                  <c:v>Chimica, gomma plastica</c:v>
                </c:pt>
                <c:pt idx="5">
                  <c:v>Metalmeccanica elettronica app. elettrici</c:v>
                </c:pt>
                <c:pt idx="6">
                  <c:v>Altre industrie</c:v>
                </c:pt>
              </c:strCache>
            </c:strRef>
          </c:cat>
          <c:val>
            <c:numRef>
              <c:f>Foglio17!$C$2:$C$8</c:f>
              <c:numCache>
                <c:formatCode>General</c:formatCode>
                <c:ptCount val="7"/>
                <c:pt idx="0">
                  <c:v>8.8000000000000007</c:v>
                </c:pt>
                <c:pt idx="1">
                  <c:v>8.8000000000000007</c:v>
                </c:pt>
                <c:pt idx="2">
                  <c:v>7.7</c:v>
                </c:pt>
                <c:pt idx="3">
                  <c:v>0.30000000000000032</c:v>
                </c:pt>
                <c:pt idx="4">
                  <c:v>28.9</c:v>
                </c:pt>
                <c:pt idx="5">
                  <c:v>38.6</c:v>
                </c:pt>
                <c:pt idx="6">
                  <c:v>6.9</c:v>
                </c:pt>
              </c:numCache>
            </c:numRef>
          </c:val>
        </c:ser>
        <c:ser>
          <c:idx val="2"/>
          <c:order val="2"/>
          <c:tx>
            <c:strRef>
              <c:f>Foglio17!$D$1</c:f>
              <c:strCache>
                <c:ptCount val="1"/>
                <c:pt idx="0">
                  <c:v>Italia</c:v>
                </c:pt>
              </c:strCache>
            </c:strRef>
          </c:tx>
          <c:spPr>
            <a:solidFill>
              <a:srgbClr val="33CC33"/>
            </a:solidFill>
          </c:spPr>
          <c:dLbls>
            <c:showVal val="1"/>
          </c:dLbls>
          <c:cat>
            <c:strRef>
              <c:f>Foglio17!$A$2:$A$8</c:f>
              <c:strCache>
                <c:ptCount val="7"/>
                <c:pt idx="0">
                  <c:v>Prodotti dell'agricoltura, della silvicoltura e della pesca</c:v>
                </c:pt>
                <c:pt idx="1">
                  <c:v>Prodotti alimentari, bevande e tabacco</c:v>
                </c:pt>
                <c:pt idx="2">
                  <c:v>Prodotti tessili, abbigliamento, pelli e accessori</c:v>
                </c:pt>
                <c:pt idx="3">
                  <c:v>Legno e prodotti in legno; carta e stampa</c:v>
                </c:pt>
                <c:pt idx="4">
                  <c:v>Chimica, gomma plastica</c:v>
                </c:pt>
                <c:pt idx="5">
                  <c:v>Metalmeccanica elettronica app. elettrici</c:v>
                </c:pt>
                <c:pt idx="6">
                  <c:v>Altre industrie</c:v>
                </c:pt>
              </c:strCache>
            </c:strRef>
          </c:cat>
          <c:val>
            <c:numRef>
              <c:f>Foglio17!$D$2:$D$8</c:f>
              <c:numCache>
                <c:formatCode>General</c:formatCode>
                <c:ptCount val="7"/>
                <c:pt idx="0">
                  <c:v>1.5</c:v>
                </c:pt>
                <c:pt idx="1">
                  <c:v>7</c:v>
                </c:pt>
                <c:pt idx="2">
                  <c:v>11.5</c:v>
                </c:pt>
                <c:pt idx="3">
                  <c:v>2</c:v>
                </c:pt>
                <c:pt idx="4">
                  <c:v>21.7</c:v>
                </c:pt>
                <c:pt idx="5">
                  <c:v>47.9</c:v>
                </c:pt>
                <c:pt idx="6">
                  <c:v>8.3000000000000007</c:v>
                </c:pt>
              </c:numCache>
            </c:numRef>
          </c:val>
        </c:ser>
        <c:shape val="box"/>
        <c:axId val="77636352"/>
        <c:axId val="77637888"/>
        <c:axId val="0"/>
      </c:bar3DChart>
      <c:catAx>
        <c:axId val="77636352"/>
        <c:scaling>
          <c:orientation val="minMax"/>
        </c:scaling>
        <c:axPos val="l"/>
        <c:majorGridlines/>
        <c:tickLblPos val="nextTo"/>
        <c:crossAx val="77637888"/>
        <c:crosses val="autoZero"/>
        <c:auto val="1"/>
        <c:lblAlgn val="ctr"/>
        <c:lblOffset val="100"/>
      </c:catAx>
      <c:valAx>
        <c:axId val="77637888"/>
        <c:scaling>
          <c:orientation val="minMax"/>
        </c:scaling>
        <c:axPos val="b"/>
        <c:majorGridlines/>
        <c:numFmt formatCode="0%" sourceLinked="1"/>
        <c:tickLblPos val="none"/>
        <c:crossAx val="77636352"/>
        <c:crosses val="autoZero"/>
        <c:crossBetween val="between"/>
      </c:valAx>
    </c:plotArea>
    <c:legend>
      <c:legendPos val="b"/>
    </c:legend>
    <c:plotVisOnly val="1"/>
  </c:chart>
  <c:spPr>
    <a:ln>
      <a:solidFill>
        <a:schemeClr val="tx1">
          <a:lumMod val="50000"/>
          <a:lumOff val="50000"/>
        </a:schemeClr>
      </a:solidFill>
    </a:ln>
    <a:effectLst>
      <a:outerShdw blurRad="50800" dist="38100" dir="2700000" algn="tl" rotWithShape="0">
        <a:prstClr val="black">
          <a:alpha val="40000"/>
        </a:prstClr>
      </a:outerShdw>
    </a:effectLst>
  </c:sp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887663" cy="496888"/>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sz="quarter" idx="1"/>
          </p:nvPr>
        </p:nvSpPr>
        <p:spPr>
          <a:xfrm>
            <a:off x="3773488" y="0"/>
            <a:ext cx="2887662" cy="496888"/>
          </a:xfrm>
          <a:prstGeom prst="rect">
            <a:avLst/>
          </a:prstGeom>
        </p:spPr>
        <p:txBody>
          <a:bodyPr vert="horz" lIns="91440" tIns="45720" rIns="91440" bIns="45720" rtlCol="0"/>
          <a:lstStyle>
            <a:lvl1pPr algn="r">
              <a:defRPr sz="1200"/>
            </a:lvl1pPr>
          </a:lstStyle>
          <a:p>
            <a:fld id="{003FC871-8A65-4869-98DC-9122CDC9BA33}" type="datetimeFigureOut">
              <a:rPr lang="it-IT" smtClean="0"/>
              <a:pPr/>
              <a:t>06/06/2014</a:t>
            </a:fld>
            <a:endParaRPr lang="it-IT" dirty="0"/>
          </a:p>
        </p:txBody>
      </p:sp>
      <p:sp>
        <p:nvSpPr>
          <p:cNvPr id="4" name="Segnaposto piè di pagina 3"/>
          <p:cNvSpPr>
            <a:spLocks noGrp="1"/>
          </p:cNvSpPr>
          <p:nvPr>
            <p:ph type="ftr" sz="quarter" idx="2"/>
          </p:nvPr>
        </p:nvSpPr>
        <p:spPr>
          <a:xfrm>
            <a:off x="0" y="9428163"/>
            <a:ext cx="2887663" cy="496887"/>
          </a:xfrm>
          <a:prstGeom prst="rect">
            <a:avLst/>
          </a:prstGeom>
        </p:spPr>
        <p:txBody>
          <a:bodyPr vert="horz" lIns="91440" tIns="45720" rIns="91440" bIns="45720" rtlCol="0" anchor="b"/>
          <a:lstStyle>
            <a:lvl1pPr algn="l">
              <a:defRPr sz="1200"/>
            </a:lvl1pPr>
          </a:lstStyle>
          <a:p>
            <a:endParaRPr lang="it-IT" dirty="0"/>
          </a:p>
        </p:txBody>
      </p:sp>
      <p:sp>
        <p:nvSpPr>
          <p:cNvPr id="5" name="Segnaposto numero diapositiva 4"/>
          <p:cNvSpPr>
            <a:spLocks noGrp="1"/>
          </p:cNvSpPr>
          <p:nvPr>
            <p:ph type="sldNum" sz="quarter" idx="3"/>
          </p:nvPr>
        </p:nvSpPr>
        <p:spPr>
          <a:xfrm>
            <a:off x="3773488" y="9428163"/>
            <a:ext cx="2887662" cy="496887"/>
          </a:xfrm>
          <a:prstGeom prst="rect">
            <a:avLst/>
          </a:prstGeom>
        </p:spPr>
        <p:txBody>
          <a:bodyPr vert="horz" lIns="91440" tIns="45720" rIns="91440" bIns="45720" rtlCol="0" anchor="b"/>
          <a:lstStyle>
            <a:lvl1pPr algn="r">
              <a:defRPr sz="1200"/>
            </a:lvl1pPr>
          </a:lstStyle>
          <a:p>
            <a:fld id="{980A9DD3-107A-48DA-B689-CFBD9E01E2D7}" type="slidenum">
              <a:rPr lang="it-IT" smtClean="0"/>
              <a:pPr/>
              <a:t>‹N›</a:t>
            </a:fld>
            <a:endParaRPr lang="it-IT"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887186" cy="496332"/>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3774010" y="0"/>
            <a:ext cx="2887186" cy="496332"/>
          </a:xfrm>
          <a:prstGeom prst="rect">
            <a:avLst/>
          </a:prstGeom>
        </p:spPr>
        <p:txBody>
          <a:bodyPr vert="horz" lIns="91440" tIns="45720" rIns="91440" bIns="45720" rtlCol="0"/>
          <a:lstStyle>
            <a:lvl1pPr algn="r">
              <a:defRPr sz="1200"/>
            </a:lvl1pPr>
          </a:lstStyle>
          <a:p>
            <a:fld id="{E699FE9B-B809-47CA-A240-77DF828E9EC4}" type="datetimeFigureOut">
              <a:rPr lang="it-IT" smtClean="0"/>
              <a:pPr/>
              <a:t>06/06/2014</a:t>
            </a:fld>
            <a:endParaRPr lang="it-IT" dirty="0"/>
          </a:p>
        </p:txBody>
      </p:sp>
      <p:sp>
        <p:nvSpPr>
          <p:cNvPr id="4" name="Segnaposto immagine diapositiva 3"/>
          <p:cNvSpPr>
            <a:spLocks noGrp="1" noRot="1" noChangeAspect="1"/>
          </p:cNvSpPr>
          <p:nvPr>
            <p:ph type="sldImg" idx="2"/>
          </p:nvPr>
        </p:nvSpPr>
        <p:spPr>
          <a:xfrm>
            <a:off x="850900" y="744538"/>
            <a:ext cx="4962525" cy="3722687"/>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66274" y="4715153"/>
            <a:ext cx="5330190" cy="4466987"/>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583"/>
            <a:ext cx="2887186" cy="496332"/>
          </a:xfrm>
          <a:prstGeom prst="rect">
            <a:avLst/>
          </a:prstGeom>
        </p:spPr>
        <p:txBody>
          <a:bodyPr vert="horz" lIns="91440" tIns="45720" rIns="91440" bIns="45720"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774010" y="9428583"/>
            <a:ext cx="2887186" cy="496332"/>
          </a:xfrm>
          <a:prstGeom prst="rect">
            <a:avLst/>
          </a:prstGeom>
        </p:spPr>
        <p:txBody>
          <a:bodyPr vert="horz" lIns="91440" tIns="45720" rIns="91440" bIns="45720" rtlCol="0" anchor="b"/>
          <a:lstStyle>
            <a:lvl1pPr algn="r">
              <a:defRPr sz="1200"/>
            </a:lvl1pPr>
          </a:lstStyle>
          <a:p>
            <a:fld id="{6CCE0DA0-6257-4C1B-BA64-7FF28F45D013}" type="slidenum">
              <a:rPr lang="it-IT" smtClean="0"/>
              <a:pPr/>
              <a:t>‹N›</a:t>
            </a:fld>
            <a:endParaRPr lang="it-IT"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CCE0DA0-6257-4C1B-BA64-7FF28F45D013}" type="slidenum">
              <a:rPr lang="it-IT" smtClean="0"/>
              <a:pPr/>
              <a:t>2</a:t>
            </a:fld>
            <a:endParaRPr lang="it-IT"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CCE0DA0-6257-4C1B-BA64-7FF28F45D013}" type="slidenum">
              <a:rPr lang="it-IT" smtClean="0"/>
              <a:pPr/>
              <a:t>15</a:t>
            </a:fld>
            <a:endParaRPr lang="it-IT"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A0AFEEDD-12B5-4728-82F9-CB4A9930A593}" type="slidenum">
              <a:rPr lang="it-IT" smtClean="0"/>
              <a:pPr/>
              <a:t>31</a:t>
            </a:fld>
            <a:endParaRPr lang="it-IT"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CCE0DA0-6257-4C1B-BA64-7FF28F45D013}" type="slidenum">
              <a:rPr lang="it-IT" smtClean="0"/>
              <a:pPr/>
              <a:t>39</a:t>
            </a:fld>
            <a:endParaRPr lang="it-IT"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0" name="Triangolo rettangol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ol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it-IT" dirty="0" smtClean="0"/>
              <a:t>Fare clic per modificare lo stile del titolo</a:t>
            </a:r>
            <a:endParaRPr kumimoji="0" lang="en-US" dirty="0"/>
          </a:p>
        </p:txBody>
      </p:sp>
      <p:sp>
        <p:nvSpPr>
          <p:cNvPr id="17" name="Sottotito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dirty="0" smtClean="0"/>
              <a:t>Fare clic per modificare lo stile del sottotitolo dello schema</a:t>
            </a:r>
            <a:endParaRPr kumimoji="0" lang="en-US" dirty="0"/>
          </a:p>
        </p:txBody>
      </p:sp>
      <p:grpSp>
        <p:nvGrpSpPr>
          <p:cNvPr id="2" name="Gruppo 1"/>
          <p:cNvGrpSpPr/>
          <p:nvPr/>
        </p:nvGrpSpPr>
        <p:grpSpPr>
          <a:xfrm>
            <a:off x="-3765" y="4953000"/>
            <a:ext cx="9147765" cy="1912088"/>
            <a:chOff x="-3765" y="4832896"/>
            <a:chExt cx="9147765" cy="2032192"/>
          </a:xfrm>
        </p:grpSpPr>
        <p:sp>
          <p:nvSpPr>
            <p:cNvPr id="7" name="Figura a mano libera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igura a mano libera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igura a mano libera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Connettore 1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egnaposto data 29"/>
          <p:cNvSpPr>
            <a:spLocks noGrp="1"/>
          </p:cNvSpPr>
          <p:nvPr>
            <p:ph type="dt" sz="half" idx="10"/>
          </p:nvPr>
        </p:nvSpPr>
        <p:spPr/>
        <p:txBody>
          <a:bodyPr/>
          <a:lstStyle>
            <a:lvl1pPr>
              <a:defRPr>
                <a:solidFill>
                  <a:srgbClr val="FFFFFF"/>
                </a:solidFill>
              </a:defRPr>
            </a:lvl1pPr>
            <a:extLst/>
          </a:lstStyle>
          <a:p>
            <a:pPr algn="ctr"/>
            <a:r>
              <a:rPr lang="it-IT" dirty="0" smtClean="0"/>
              <a:t>6 GIUGNO 2014</a:t>
            </a:r>
            <a:endParaRPr lang="it-IT" dirty="0"/>
          </a:p>
        </p:txBody>
      </p:sp>
      <p:sp>
        <p:nvSpPr>
          <p:cNvPr id="19" name="Segnaposto piè di pagina 18"/>
          <p:cNvSpPr>
            <a:spLocks noGrp="1"/>
          </p:cNvSpPr>
          <p:nvPr>
            <p:ph type="ftr" sz="quarter" idx="11"/>
          </p:nvPr>
        </p:nvSpPr>
        <p:spPr/>
        <p:txBody>
          <a:bodyPr/>
          <a:lstStyle>
            <a:lvl1pPr>
              <a:defRPr>
                <a:solidFill>
                  <a:schemeClr val="accent1">
                    <a:tint val="20000"/>
                  </a:schemeClr>
                </a:solidFill>
              </a:defRPr>
            </a:lvl1pPr>
            <a:extLst/>
          </a:lstStyle>
          <a:p>
            <a:r>
              <a:rPr lang="it-IT" dirty="0" smtClean="0"/>
              <a:t>Elaborazione Servizio Economia Locale CCIAA Brindisi</a:t>
            </a:r>
            <a:endParaRPr lang="it-IT" dirty="0"/>
          </a:p>
        </p:txBody>
      </p:sp>
      <p:sp>
        <p:nvSpPr>
          <p:cNvPr id="27" name="Segnaposto numero diapositiva 26"/>
          <p:cNvSpPr>
            <a:spLocks noGrp="1"/>
          </p:cNvSpPr>
          <p:nvPr>
            <p:ph type="sldNum" sz="quarter" idx="12"/>
          </p:nvPr>
        </p:nvSpPr>
        <p:spPr/>
        <p:txBody>
          <a:bodyPr/>
          <a:lstStyle>
            <a:lvl1pPr>
              <a:defRPr>
                <a:solidFill>
                  <a:srgbClr val="FFFFFF"/>
                </a:solidFill>
              </a:defRPr>
            </a:lvl1pPr>
            <a:extLst/>
          </a:lstStyle>
          <a:p>
            <a:fld id="{B007B441-5312-499D-93C3-6E37886527FA}" type="slidenum">
              <a:rPr lang="it-IT" smtClean="0"/>
              <a:pPr/>
              <a:t>‹N›</a:t>
            </a:fld>
            <a:endParaRPr lang="it-I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1481329"/>
            <a:ext cx="8229600" cy="4386071"/>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r>
              <a:rPr lang="it-IT" dirty="0" smtClean="0"/>
              <a:t>6 GIUGNO 2014</a:t>
            </a:r>
            <a:endParaRPr lang="it-IT" dirty="0"/>
          </a:p>
        </p:txBody>
      </p:sp>
      <p:sp>
        <p:nvSpPr>
          <p:cNvPr id="5" name="Segnaposto piè di pagina 4"/>
          <p:cNvSpPr>
            <a:spLocks noGrp="1"/>
          </p:cNvSpPr>
          <p:nvPr>
            <p:ph type="ftr" sz="quarter" idx="11"/>
          </p:nvPr>
        </p:nvSpPr>
        <p:spPr/>
        <p:txBody>
          <a:bodyPr/>
          <a:lstStyle>
            <a:extLst/>
          </a:lstStyle>
          <a:p>
            <a:r>
              <a:rPr lang="it-IT" dirty="0" smtClean="0"/>
              <a:t>Elaborazione Servizio Economia Locale CCIAA Brindisi</a:t>
            </a:r>
            <a:endParaRPr lang="it-IT" dirty="0"/>
          </a:p>
        </p:txBody>
      </p:sp>
      <p:sp>
        <p:nvSpPr>
          <p:cNvPr id="6" name="Segnaposto numero diapositiva 5"/>
          <p:cNvSpPr>
            <a:spLocks noGrp="1"/>
          </p:cNvSpPr>
          <p:nvPr>
            <p:ph type="sldNum" sz="quarter" idx="12"/>
          </p:nvPr>
        </p:nvSpPr>
        <p:spPr/>
        <p:txBody>
          <a:bodyPr/>
          <a:lstStyle>
            <a:extLst/>
          </a:lstStyle>
          <a:p>
            <a:fld id="{B007B441-5312-499D-93C3-6E37886527FA}" type="slidenum">
              <a:rPr lang="it-IT" smtClean="0"/>
              <a:pPr/>
              <a:t>‹N›</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44013" y="274640"/>
            <a:ext cx="1777470" cy="5592761"/>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41"/>
            <a:ext cx="6324600" cy="5592760"/>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pPr algn="ctr"/>
            <a:r>
              <a:rPr lang="it-IT" dirty="0" smtClean="0"/>
              <a:t>6 GIUGNO 2014</a:t>
            </a:r>
            <a:endParaRPr lang="it-IT" dirty="0"/>
          </a:p>
        </p:txBody>
      </p:sp>
      <p:sp>
        <p:nvSpPr>
          <p:cNvPr id="5" name="Segnaposto piè di pagina 4"/>
          <p:cNvSpPr>
            <a:spLocks noGrp="1"/>
          </p:cNvSpPr>
          <p:nvPr>
            <p:ph type="ftr" sz="quarter" idx="11"/>
          </p:nvPr>
        </p:nvSpPr>
        <p:spPr/>
        <p:txBody>
          <a:bodyPr/>
          <a:lstStyle>
            <a:extLst/>
          </a:lstStyle>
          <a:p>
            <a:r>
              <a:rPr lang="it-IT" dirty="0" smtClean="0"/>
              <a:t>Elaborazione Servizio Economia Locale CCIAA Brindisi</a:t>
            </a:r>
            <a:endParaRPr lang="it-IT" dirty="0"/>
          </a:p>
        </p:txBody>
      </p:sp>
      <p:sp>
        <p:nvSpPr>
          <p:cNvPr id="6" name="Segnaposto numero diapositiva 5"/>
          <p:cNvSpPr>
            <a:spLocks noGrp="1"/>
          </p:cNvSpPr>
          <p:nvPr>
            <p:ph type="sldNum" sz="quarter" idx="12"/>
          </p:nvPr>
        </p:nvSpPr>
        <p:spPr/>
        <p:txBody>
          <a:bodyPr/>
          <a:lstStyle>
            <a:extLst/>
          </a:lstStyle>
          <a:p>
            <a:fld id="{B007B441-5312-499D-93C3-6E37886527FA}" type="slidenum">
              <a:rPr lang="it-IT" smtClean="0"/>
              <a:pPr/>
              <a:t>‹N›</a:t>
            </a:fld>
            <a:endParaRPr lang="it-IT"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pPr algn="ctr"/>
            <a:r>
              <a:rPr lang="it-IT" dirty="0" smtClean="0"/>
              <a:t>6 GIUGNO 2014</a:t>
            </a:r>
            <a:endParaRPr lang="it-IT" dirty="0"/>
          </a:p>
        </p:txBody>
      </p:sp>
      <p:sp>
        <p:nvSpPr>
          <p:cNvPr id="4" name="Segnaposto piè di pagina 3"/>
          <p:cNvSpPr>
            <a:spLocks noGrp="1"/>
          </p:cNvSpPr>
          <p:nvPr>
            <p:ph type="ftr" sz="quarter" idx="11"/>
          </p:nvPr>
        </p:nvSpPr>
        <p:spPr/>
        <p:txBody>
          <a:bodyPr/>
          <a:lstStyle/>
          <a:p>
            <a:r>
              <a:rPr lang="it-IT" dirty="0" smtClean="0"/>
              <a:t>Elaborazione Servizio Economia Locale CCIAA Brindisi</a:t>
            </a:r>
            <a:endParaRPr lang="it-IT" dirty="0"/>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extLst/>
          </a:lstStyle>
          <a:p>
            <a:pPr lvl="0" eaLnBrk="1" latinLnBrk="0" hangingPunct="1"/>
            <a:r>
              <a:rPr lang="it-IT" dirty="0" smtClean="0"/>
              <a:t>Fare clic per modificare stili del testo dello schema</a:t>
            </a:r>
          </a:p>
          <a:p>
            <a:pPr lvl="1" eaLnBrk="1" latinLnBrk="0" hangingPunct="1"/>
            <a:r>
              <a:rPr lang="it-IT" dirty="0" smtClean="0"/>
              <a:t>Secondo livello</a:t>
            </a:r>
          </a:p>
          <a:p>
            <a:pPr lvl="2" eaLnBrk="1" latinLnBrk="0" hangingPunct="1"/>
            <a:r>
              <a:rPr lang="it-IT" dirty="0" smtClean="0"/>
              <a:t>Terzo livello</a:t>
            </a:r>
          </a:p>
          <a:p>
            <a:pPr lvl="3" eaLnBrk="1" latinLnBrk="0" hangingPunct="1"/>
            <a:r>
              <a:rPr lang="it-IT" dirty="0" smtClean="0"/>
              <a:t>Quarto livello</a:t>
            </a:r>
          </a:p>
          <a:p>
            <a:pPr lvl="4" eaLnBrk="1" latinLnBrk="0" hangingPunct="1"/>
            <a:r>
              <a:rPr lang="it-IT" dirty="0" smtClean="0"/>
              <a:t>Quinto livello</a:t>
            </a:r>
            <a:endParaRPr kumimoji="0" lang="en-US" dirty="0"/>
          </a:p>
        </p:txBody>
      </p:sp>
      <p:sp>
        <p:nvSpPr>
          <p:cNvPr id="4" name="Segnaposto data 3"/>
          <p:cNvSpPr>
            <a:spLocks noGrp="1"/>
          </p:cNvSpPr>
          <p:nvPr>
            <p:ph type="dt" sz="half" idx="10"/>
          </p:nvPr>
        </p:nvSpPr>
        <p:spPr/>
        <p:txBody>
          <a:bodyPr/>
          <a:lstStyle>
            <a:extLst/>
          </a:lstStyle>
          <a:p>
            <a:pPr algn="ctr"/>
            <a:r>
              <a:rPr lang="it-IT" dirty="0" smtClean="0"/>
              <a:t>6 GIUGNO 2014</a:t>
            </a:r>
            <a:endParaRPr lang="it-IT" dirty="0"/>
          </a:p>
        </p:txBody>
      </p:sp>
      <p:sp>
        <p:nvSpPr>
          <p:cNvPr id="5" name="Segnaposto piè di pagina 4"/>
          <p:cNvSpPr>
            <a:spLocks noGrp="1"/>
          </p:cNvSpPr>
          <p:nvPr>
            <p:ph type="ftr" sz="quarter" idx="11"/>
          </p:nvPr>
        </p:nvSpPr>
        <p:spPr/>
        <p:txBody>
          <a:bodyPr/>
          <a:lstStyle>
            <a:extLst/>
          </a:lstStyle>
          <a:p>
            <a:r>
              <a:rPr lang="it-IT" dirty="0" smtClean="0"/>
              <a:t>Elaborazione Servizio Economia Locale CCIAA Brindisi</a:t>
            </a:r>
            <a:endParaRPr lang="it-IT" dirty="0"/>
          </a:p>
        </p:txBody>
      </p:sp>
      <p:sp>
        <p:nvSpPr>
          <p:cNvPr id="6" name="Segnaposto numero diapositiva 5"/>
          <p:cNvSpPr>
            <a:spLocks noGrp="1"/>
          </p:cNvSpPr>
          <p:nvPr>
            <p:ph type="sldNum" sz="quarter" idx="12"/>
          </p:nvPr>
        </p:nvSpPr>
        <p:spPr/>
        <p:txBody>
          <a:bodyPr/>
          <a:lstStyle>
            <a:extLst/>
          </a:lstStyle>
          <a:p>
            <a:fld id="{B007B441-5312-499D-93C3-6E37886527FA}" type="slidenum">
              <a:rPr lang="it-IT" smtClean="0"/>
              <a:pPr/>
              <a:t>‹N›</a:t>
            </a:fld>
            <a:endParaRPr lang="it-IT" dirty="0"/>
          </a:p>
        </p:txBody>
      </p:sp>
      <p:sp>
        <p:nvSpPr>
          <p:cNvPr id="7" name="Titolo 6"/>
          <p:cNvSpPr>
            <a:spLocks noGrp="1"/>
          </p:cNvSpPr>
          <p:nvPr>
            <p:ph type="title"/>
          </p:nvPr>
        </p:nvSpPr>
        <p:spPr/>
        <p:txBody>
          <a:bodyPr rtlCol="0"/>
          <a:lstStyle>
            <a:extLst/>
          </a:lstStyle>
          <a:p>
            <a:r>
              <a:rPr kumimoji="0" lang="it-IT" dirty="0" smtClean="0"/>
              <a:t>Fare clic per modificare lo stile del titolo</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it-IT" dirty="0" smtClean="0"/>
              <a:t>Fare clic per modificare lo stile del titolo</a:t>
            </a:r>
            <a:endParaRPr kumimoji="0" lang="en-US" dirty="0"/>
          </a:p>
        </p:txBody>
      </p:sp>
      <p:sp>
        <p:nvSpPr>
          <p:cNvPr id="3" name="Segnaposto testo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dirty="0" smtClean="0"/>
              <a:t>Fare clic per modificare stili del testo dello schema</a:t>
            </a:r>
          </a:p>
        </p:txBody>
      </p:sp>
      <p:sp>
        <p:nvSpPr>
          <p:cNvPr id="4" name="Segnaposto data 3"/>
          <p:cNvSpPr>
            <a:spLocks noGrp="1"/>
          </p:cNvSpPr>
          <p:nvPr>
            <p:ph type="dt" sz="half" idx="10"/>
          </p:nvPr>
        </p:nvSpPr>
        <p:spPr/>
        <p:txBody>
          <a:bodyPr/>
          <a:lstStyle>
            <a:lvl1pPr>
              <a:defRPr/>
            </a:lvl1pPr>
            <a:extLst/>
          </a:lstStyle>
          <a:p>
            <a:pPr algn="ctr"/>
            <a:r>
              <a:rPr lang="it-IT" dirty="0" smtClean="0"/>
              <a:t>6 GIUGNO 2014</a:t>
            </a:r>
            <a:endParaRPr lang="it-IT" dirty="0"/>
          </a:p>
        </p:txBody>
      </p:sp>
      <p:sp>
        <p:nvSpPr>
          <p:cNvPr id="5" name="Segnaposto piè di pagina 4"/>
          <p:cNvSpPr>
            <a:spLocks noGrp="1"/>
          </p:cNvSpPr>
          <p:nvPr>
            <p:ph type="ftr" sz="quarter" idx="11"/>
          </p:nvPr>
        </p:nvSpPr>
        <p:spPr/>
        <p:txBody>
          <a:bodyPr/>
          <a:lstStyle>
            <a:extLst/>
          </a:lstStyle>
          <a:p>
            <a:r>
              <a:rPr lang="it-IT" dirty="0" smtClean="0"/>
              <a:t>Elaborazione Servizio Economia Locale CCIAA Brindisi</a:t>
            </a:r>
            <a:endParaRPr lang="it-IT" dirty="0"/>
          </a:p>
        </p:txBody>
      </p:sp>
      <p:sp>
        <p:nvSpPr>
          <p:cNvPr id="6" name="Segnaposto numero diapositiva 5"/>
          <p:cNvSpPr>
            <a:spLocks noGrp="1"/>
          </p:cNvSpPr>
          <p:nvPr>
            <p:ph type="sldNum" sz="quarter" idx="12"/>
          </p:nvPr>
        </p:nvSpPr>
        <p:spPr/>
        <p:txBody>
          <a:bodyPr/>
          <a:lstStyle>
            <a:extLst/>
          </a:lstStyle>
          <a:p>
            <a:fld id="{B007B441-5312-499D-93C3-6E37886527FA}" type="slidenum">
              <a:rPr lang="it-IT" smtClean="0"/>
              <a:pPr/>
              <a:t>‹N›</a:t>
            </a:fld>
            <a:endParaRPr lang="it-IT" dirty="0"/>
          </a:p>
        </p:txBody>
      </p:sp>
      <p:sp>
        <p:nvSpPr>
          <p:cNvPr id="7" name="Gallone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Gallone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pPr algn="ctr"/>
            <a:r>
              <a:rPr lang="it-IT" dirty="0" smtClean="0"/>
              <a:t>6 GIUGNO 2014</a:t>
            </a:r>
            <a:endParaRPr lang="it-IT" dirty="0"/>
          </a:p>
        </p:txBody>
      </p:sp>
      <p:sp>
        <p:nvSpPr>
          <p:cNvPr id="6" name="Segnaposto piè di pagina 5"/>
          <p:cNvSpPr>
            <a:spLocks noGrp="1"/>
          </p:cNvSpPr>
          <p:nvPr>
            <p:ph type="ftr" sz="quarter" idx="11"/>
          </p:nvPr>
        </p:nvSpPr>
        <p:spPr/>
        <p:txBody>
          <a:bodyPr/>
          <a:lstStyle>
            <a:extLst/>
          </a:lstStyle>
          <a:p>
            <a:r>
              <a:rPr lang="it-IT" dirty="0" smtClean="0"/>
              <a:t>Elaborazione Servizio Economia Locale CCIAA Brindisi</a:t>
            </a:r>
            <a:endParaRPr lang="it-IT" dirty="0"/>
          </a:p>
        </p:txBody>
      </p:sp>
      <p:sp>
        <p:nvSpPr>
          <p:cNvPr id="7" name="Segnaposto numero diapositiva 6"/>
          <p:cNvSpPr>
            <a:spLocks noGrp="1"/>
          </p:cNvSpPr>
          <p:nvPr>
            <p:ph type="sldNum" sz="quarter" idx="12"/>
          </p:nvPr>
        </p:nvSpPr>
        <p:spPr/>
        <p:txBody>
          <a:bodyPr/>
          <a:lstStyle>
            <a:extLst/>
          </a:lstStyle>
          <a:p>
            <a:fld id="{B007B441-5312-499D-93C3-6E37886527FA}" type="slidenum">
              <a:rPr lang="it-IT" smtClean="0"/>
              <a:pPr/>
              <a:t>‹N›</a:t>
            </a:fld>
            <a:endParaRPr lang="it-IT" dirty="0"/>
          </a:p>
        </p:txBody>
      </p:sp>
      <p:sp>
        <p:nvSpPr>
          <p:cNvPr id="8" name="Titolo 7"/>
          <p:cNvSpPr>
            <a:spLocks noGrp="1"/>
          </p:cNvSpPr>
          <p:nvPr>
            <p:ph type="title"/>
          </p:nvPr>
        </p:nvSpPr>
        <p:spPr/>
        <p:txBody>
          <a:bodyPr rtlCol="0"/>
          <a:lstStyle>
            <a:extLst/>
          </a:lstStyle>
          <a:p>
            <a:r>
              <a:rPr kumimoji="0" lang="it-IT" smtClean="0"/>
              <a:t>Fare clic per modificare lo stile del titolo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8229600" cy="1143000"/>
          </a:xfrm>
        </p:spPr>
        <p:txBody>
          <a:bodyPr anchor="ctr"/>
          <a:lstStyle>
            <a:lvl1pPr>
              <a:defRPr/>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lvl1pPr>
              <a:defRPr/>
            </a:lvl1pPr>
            <a:extLst/>
          </a:lstStyle>
          <a:p>
            <a:pPr algn="ctr"/>
            <a:r>
              <a:rPr lang="it-IT" dirty="0" smtClean="0"/>
              <a:t>6 GIUGNO 2014</a:t>
            </a:r>
            <a:endParaRPr lang="it-IT" dirty="0"/>
          </a:p>
        </p:txBody>
      </p:sp>
      <p:sp>
        <p:nvSpPr>
          <p:cNvPr id="8" name="Segnaposto piè di pagina 7"/>
          <p:cNvSpPr>
            <a:spLocks noGrp="1"/>
          </p:cNvSpPr>
          <p:nvPr>
            <p:ph type="ftr" sz="quarter" idx="11"/>
          </p:nvPr>
        </p:nvSpPr>
        <p:spPr/>
        <p:txBody>
          <a:bodyPr/>
          <a:lstStyle>
            <a:extLst/>
          </a:lstStyle>
          <a:p>
            <a:r>
              <a:rPr lang="it-IT" dirty="0" smtClean="0"/>
              <a:t>Elaborazione Servizio Economia Locale CCIAA Brindisi</a:t>
            </a:r>
            <a:endParaRPr lang="it-IT" dirty="0"/>
          </a:p>
        </p:txBody>
      </p:sp>
      <p:sp>
        <p:nvSpPr>
          <p:cNvPr id="9" name="Segnaposto numero diapositiva 8"/>
          <p:cNvSpPr>
            <a:spLocks noGrp="1"/>
          </p:cNvSpPr>
          <p:nvPr>
            <p:ph type="sldNum" sz="quarter" idx="12"/>
          </p:nvPr>
        </p:nvSpPr>
        <p:spPr/>
        <p:txBody>
          <a:bodyPr/>
          <a:lstStyle>
            <a:extLst/>
          </a:lstStyle>
          <a:p>
            <a:fld id="{B007B441-5312-499D-93C3-6E37886527FA}" type="slidenum">
              <a:rPr lang="it-IT" smtClean="0"/>
              <a:pPr/>
              <a:t>‹N›</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lvl1pPr>
              <a:defRPr/>
            </a:lvl1pPr>
            <a:extLst/>
          </a:lstStyle>
          <a:p>
            <a:pPr algn="ctr"/>
            <a:r>
              <a:rPr lang="it-IT" dirty="0" smtClean="0"/>
              <a:t>6 GIUGNO 2014</a:t>
            </a:r>
            <a:endParaRPr lang="it-IT" dirty="0"/>
          </a:p>
        </p:txBody>
      </p:sp>
      <p:sp>
        <p:nvSpPr>
          <p:cNvPr id="4" name="Segnaposto piè di pagina 3"/>
          <p:cNvSpPr>
            <a:spLocks noGrp="1"/>
          </p:cNvSpPr>
          <p:nvPr>
            <p:ph type="ftr" sz="quarter" idx="11"/>
          </p:nvPr>
        </p:nvSpPr>
        <p:spPr/>
        <p:txBody>
          <a:bodyPr/>
          <a:lstStyle>
            <a:extLst/>
          </a:lstStyle>
          <a:p>
            <a:r>
              <a:rPr lang="it-IT" dirty="0" smtClean="0"/>
              <a:t>Elaborazione Servizio Economia Locale CCIAA Brindisi</a:t>
            </a:r>
            <a:endParaRPr lang="it-IT" dirty="0"/>
          </a:p>
        </p:txBody>
      </p:sp>
      <p:sp>
        <p:nvSpPr>
          <p:cNvPr id="5" name="Segnaposto numero diapositiva 4"/>
          <p:cNvSpPr>
            <a:spLocks noGrp="1"/>
          </p:cNvSpPr>
          <p:nvPr>
            <p:ph type="sldNum" sz="quarter" idx="12"/>
          </p:nvPr>
        </p:nvSpPr>
        <p:spPr/>
        <p:txBody>
          <a:bodyPr/>
          <a:lstStyle>
            <a:extLst/>
          </a:lstStyle>
          <a:p>
            <a:fld id="{B007B441-5312-499D-93C3-6E37886527FA}" type="slidenum">
              <a:rPr lang="it-IT" smtClean="0"/>
              <a:pPr/>
              <a:t>‹N›</a:t>
            </a:fld>
            <a:endParaRPr lang="it-IT" dirty="0"/>
          </a:p>
        </p:txBody>
      </p:sp>
      <p:sp>
        <p:nvSpPr>
          <p:cNvPr id="6" name="Titolo 5"/>
          <p:cNvSpPr>
            <a:spLocks noGrp="1"/>
          </p:cNvSpPr>
          <p:nvPr>
            <p:ph type="title"/>
          </p:nvPr>
        </p:nvSpPr>
        <p:spPr/>
        <p:txBody>
          <a:bodyPr rtlCol="0"/>
          <a:lstStyle>
            <a:extLst/>
          </a:lstStyle>
          <a:p>
            <a:r>
              <a:rPr kumimoji="0" lang="it-IT" smtClean="0"/>
              <a:t>Fare clic per modificare lo stile del titolo</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extLst/>
          </a:lstStyle>
          <a:p>
            <a:pPr algn="ctr"/>
            <a:r>
              <a:rPr lang="it-IT" dirty="0" smtClean="0"/>
              <a:t>6 GIUGNO 2014</a:t>
            </a:r>
            <a:endParaRPr lang="it-IT" dirty="0"/>
          </a:p>
        </p:txBody>
      </p:sp>
      <p:sp>
        <p:nvSpPr>
          <p:cNvPr id="3" name="Segnaposto piè di pagina 2"/>
          <p:cNvSpPr>
            <a:spLocks noGrp="1"/>
          </p:cNvSpPr>
          <p:nvPr>
            <p:ph type="ftr" sz="quarter" idx="11"/>
          </p:nvPr>
        </p:nvSpPr>
        <p:spPr/>
        <p:txBody>
          <a:bodyPr/>
          <a:lstStyle>
            <a:extLst/>
          </a:lstStyle>
          <a:p>
            <a:r>
              <a:rPr lang="it-IT" dirty="0" smtClean="0"/>
              <a:t>Elaborazione Servizio Economia Locale CCIAA Brindisi</a:t>
            </a:r>
            <a:endParaRPr lang="it-IT" dirty="0"/>
          </a:p>
        </p:txBody>
      </p:sp>
      <p:sp>
        <p:nvSpPr>
          <p:cNvPr id="4" name="Segnaposto numero diapositiva 3"/>
          <p:cNvSpPr>
            <a:spLocks noGrp="1"/>
          </p:cNvSpPr>
          <p:nvPr>
            <p:ph type="sldNum" sz="quarter" idx="12"/>
          </p:nvPr>
        </p:nvSpPr>
        <p:spPr/>
        <p:txBody>
          <a:bodyPr/>
          <a:lstStyle>
            <a:extLst/>
          </a:lstStyle>
          <a:p>
            <a:fld id="{B007B441-5312-499D-93C3-6E37886527FA}" type="slidenum">
              <a:rPr lang="it-IT" smtClean="0"/>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dirty="0" smtClean="0"/>
              <a:t>Fare clic per modificare stili del testo dello schema</a:t>
            </a:r>
          </a:p>
          <a:p>
            <a:pPr lvl="1" eaLnBrk="1" latinLnBrk="0" hangingPunct="1"/>
            <a:r>
              <a:rPr lang="it-IT" dirty="0" smtClean="0"/>
              <a:t>Secondo livello</a:t>
            </a:r>
          </a:p>
          <a:p>
            <a:pPr lvl="2" eaLnBrk="1" latinLnBrk="0" hangingPunct="1"/>
            <a:r>
              <a:rPr lang="it-IT" dirty="0" smtClean="0"/>
              <a:t>Terzo livello</a:t>
            </a:r>
          </a:p>
          <a:p>
            <a:pPr lvl="3" eaLnBrk="1" latinLnBrk="0" hangingPunct="1"/>
            <a:r>
              <a:rPr lang="it-IT" dirty="0" smtClean="0"/>
              <a:t>Quarto livello</a:t>
            </a:r>
          </a:p>
          <a:p>
            <a:pPr lvl="4" eaLnBrk="1" latinLnBrk="0" hangingPunct="1"/>
            <a:r>
              <a:rPr lang="it-IT" dirty="0" smtClean="0"/>
              <a:t>Quinto livello</a:t>
            </a:r>
            <a:endParaRPr kumimoji="0" lang="en-US" dirty="0"/>
          </a:p>
        </p:txBody>
      </p:sp>
      <p:sp>
        <p:nvSpPr>
          <p:cNvPr id="5" name="Segnaposto data 4"/>
          <p:cNvSpPr>
            <a:spLocks noGrp="1"/>
          </p:cNvSpPr>
          <p:nvPr>
            <p:ph type="dt" sz="half" idx="10"/>
          </p:nvPr>
        </p:nvSpPr>
        <p:spPr>
          <a:xfrm>
            <a:off x="6727032" y="6407944"/>
            <a:ext cx="1920240" cy="365760"/>
          </a:xfrm>
        </p:spPr>
        <p:txBody>
          <a:bodyPr/>
          <a:lstStyle>
            <a:extLst/>
          </a:lstStyle>
          <a:p>
            <a:pPr algn="ctr"/>
            <a:r>
              <a:rPr lang="it-IT" dirty="0" smtClean="0"/>
              <a:t>6 GIUGNO 2014</a:t>
            </a:r>
            <a:endParaRPr lang="it-IT" dirty="0"/>
          </a:p>
        </p:txBody>
      </p:sp>
      <p:sp>
        <p:nvSpPr>
          <p:cNvPr id="6" name="Segnaposto piè di pagina 5"/>
          <p:cNvSpPr>
            <a:spLocks noGrp="1"/>
          </p:cNvSpPr>
          <p:nvPr>
            <p:ph type="ftr" sz="quarter" idx="11"/>
          </p:nvPr>
        </p:nvSpPr>
        <p:spPr/>
        <p:txBody>
          <a:bodyPr/>
          <a:lstStyle>
            <a:extLst/>
          </a:lstStyle>
          <a:p>
            <a:r>
              <a:rPr lang="it-IT" dirty="0" smtClean="0"/>
              <a:t>Elaborazione Servizio Economia Locale CCIAA Brindisi</a:t>
            </a:r>
            <a:endParaRPr lang="it-IT" dirty="0"/>
          </a:p>
        </p:txBody>
      </p:sp>
      <p:sp>
        <p:nvSpPr>
          <p:cNvPr id="7" name="Segnaposto numero diapositiva 6"/>
          <p:cNvSpPr>
            <a:spLocks noGrp="1"/>
          </p:cNvSpPr>
          <p:nvPr>
            <p:ph type="sldNum" sz="quarter" idx="12"/>
          </p:nvPr>
        </p:nvSpPr>
        <p:spPr/>
        <p:txBody>
          <a:bodyPr/>
          <a:lstStyle>
            <a:extLst/>
          </a:lstStyle>
          <a:p>
            <a:fld id="{B007B441-5312-499D-93C3-6E37886527FA}" type="slidenum">
              <a:rPr lang="it-IT" smtClean="0"/>
              <a:pPr/>
              <a:t>‹N›</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4" name="Segnaposto testo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it-IT" smtClean="0"/>
              <a:t>Fare clic per modificare stili del testo dello schema</a:t>
            </a:r>
          </a:p>
        </p:txBody>
      </p:sp>
      <p:sp>
        <p:nvSpPr>
          <p:cNvPr id="3" name="Segnaposto immagin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it-IT" dirty="0" smtClean="0"/>
              <a:t>Fare clic sull'icona per inserire un'immagine</a:t>
            </a:r>
            <a:endParaRPr kumimoji="0" lang="en-US" dirty="0"/>
          </a:p>
        </p:txBody>
      </p:sp>
      <p:sp>
        <p:nvSpPr>
          <p:cNvPr id="5" name="Segnaposto data 4"/>
          <p:cNvSpPr>
            <a:spLocks noGrp="1"/>
          </p:cNvSpPr>
          <p:nvPr>
            <p:ph type="dt" sz="half" idx="10"/>
          </p:nvPr>
        </p:nvSpPr>
        <p:spPr/>
        <p:txBody>
          <a:bodyPr/>
          <a:lstStyle>
            <a:lvl1pPr>
              <a:defRPr>
                <a:solidFill>
                  <a:schemeClr val="tx1"/>
                </a:solidFill>
              </a:defRPr>
            </a:lvl1pPr>
            <a:extLst/>
          </a:lstStyle>
          <a:p>
            <a:pPr algn="ctr"/>
            <a:r>
              <a:rPr lang="it-IT" dirty="0" smtClean="0"/>
              <a:t>6 GIUGNO 2014</a:t>
            </a:r>
            <a:endParaRPr lang="it-IT" dirty="0"/>
          </a:p>
        </p:txBody>
      </p:sp>
      <p:sp>
        <p:nvSpPr>
          <p:cNvPr id="6" name="Segnaposto piè di pagina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it-IT" dirty="0" smtClean="0"/>
              <a:t>Elaborazione Servizio Economia Locale CCIAA Brindisi</a:t>
            </a:r>
            <a:endParaRPr lang="it-IT" dirty="0"/>
          </a:p>
        </p:txBody>
      </p:sp>
      <p:sp>
        <p:nvSpPr>
          <p:cNvPr id="7" name="Segnaposto numero diapositiva 6"/>
          <p:cNvSpPr>
            <a:spLocks noGrp="1"/>
          </p:cNvSpPr>
          <p:nvPr>
            <p:ph type="sldNum" sz="quarter" idx="12"/>
          </p:nvPr>
        </p:nvSpPr>
        <p:spPr/>
        <p:txBody>
          <a:bodyPr/>
          <a:lstStyle>
            <a:lvl1pPr>
              <a:defRPr>
                <a:solidFill>
                  <a:schemeClr val="tx1"/>
                </a:solidFill>
              </a:defRPr>
            </a:lvl1pPr>
            <a:extLst/>
          </a:lstStyle>
          <a:p>
            <a:fld id="{B007B441-5312-499D-93C3-6E37886527FA}" type="slidenum">
              <a:rPr lang="it-IT" smtClean="0"/>
              <a:pPr/>
              <a:t>‹N›</a:t>
            </a:fld>
            <a:endParaRPr lang="it-IT" dirty="0"/>
          </a:p>
        </p:txBody>
      </p:sp>
      <p:sp>
        <p:nvSpPr>
          <p:cNvPr id="2" name="Tito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it-IT" smtClean="0"/>
              <a:t>Fare clic per modificare lo stile del titolo</a:t>
            </a:r>
            <a:endParaRPr kumimoji="0" lang="en-US"/>
          </a:p>
        </p:txBody>
      </p:sp>
      <p:sp>
        <p:nvSpPr>
          <p:cNvPr id="8" name="Figura a mano libera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igura a mano libera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Triangolo rettangolo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Connettore 1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Gallone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Gallone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igura a mano libera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igura a mano libera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Triangolo rettangolo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Connettore 1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egnaposto tito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it-IT" dirty="0" smtClean="0"/>
              <a:t>Fare clic per modificare lo stile del titolo</a:t>
            </a:r>
            <a:endParaRPr kumimoji="0" lang="en-US" dirty="0"/>
          </a:p>
        </p:txBody>
      </p:sp>
      <p:sp>
        <p:nvSpPr>
          <p:cNvPr id="30" name="Segnaposto testo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it-IT" dirty="0" smtClean="0"/>
              <a:t>Fare clic per modificare stili del testo dello schema</a:t>
            </a:r>
          </a:p>
          <a:p>
            <a:pPr lvl="1" eaLnBrk="1" latinLnBrk="0" hangingPunct="1"/>
            <a:r>
              <a:rPr kumimoji="0" lang="it-IT" dirty="0" smtClean="0"/>
              <a:t>Secondo livello</a:t>
            </a:r>
          </a:p>
          <a:p>
            <a:pPr lvl="2" eaLnBrk="1" latinLnBrk="0" hangingPunct="1"/>
            <a:r>
              <a:rPr kumimoji="0" lang="it-IT" dirty="0" smtClean="0"/>
              <a:t>Terzo livello</a:t>
            </a:r>
          </a:p>
          <a:p>
            <a:pPr lvl="3" eaLnBrk="1" latinLnBrk="0" hangingPunct="1"/>
            <a:r>
              <a:rPr kumimoji="0" lang="it-IT" dirty="0" smtClean="0"/>
              <a:t>Quarto livello</a:t>
            </a:r>
          </a:p>
          <a:p>
            <a:pPr lvl="4" eaLnBrk="1" latinLnBrk="0" hangingPunct="1"/>
            <a:r>
              <a:rPr kumimoji="0" lang="it-IT" dirty="0" smtClean="0"/>
              <a:t>Quinto livello</a:t>
            </a:r>
            <a:endParaRPr kumimoji="0" lang="en-US" dirty="0"/>
          </a:p>
        </p:txBody>
      </p:sp>
      <p:sp>
        <p:nvSpPr>
          <p:cNvPr id="10" name="Segnaposto dat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lgn="ctr"/>
            <a:r>
              <a:rPr lang="it-IT" dirty="0" smtClean="0"/>
              <a:t>6 GIUGNO 2014</a:t>
            </a:r>
            <a:endParaRPr lang="it-IT" dirty="0"/>
          </a:p>
        </p:txBody>
      </p:sp>
      <p:sp>
        <p:nvSpPr>
          <p:cNvPr id="22" name="Segnaposto piè di pagina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it-IT" dirty="0" smtClean="0"/>
              <a:t>Elaborazione Servizio Economia Locale CCIAA Brindisi</a:t>
            </a:r>
            <a:endParaRPr lang="it-IT" dirty="0"/>
          </a:p>
        </p:txBody>
      </p:sp>
      <p:sp>
        <p:nvSpPr>
          <p:cNvPr id="18" name="Segnaposto numero diapositiva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007B441-5312-499D-93C3-6E37886527FA}" type="slidenum">
              <a:rPr lang="it-IT" smtClean="0"/>
              <a:pPr/>
              <a:t>‹N›</a:t>
            </a:fld>
            <a:endParaRPr lang="it-IT"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9.wmf"/><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1"/>
          <p:cNvSpPr>
            <a:spLocks noGrp="1"/>
          </p:cNvSpPr>
          <p:nvPr>
            <p:ph type="ctrTitle"/>
          </p:nvPr>
        </p:nvSpPr>
        <p:spPr>
          <a:xfrm>
            <a:off x="1475656" y="2276872"/>
            <a:ext cx="6192688" cy="1296144"/>
          </a:xfrm>
        </p:spPr>
        <p:txBody>
          <a:bodyPr anchor="ctr">
            <a:normAutofit/>
          </a:bodyPr>
          <a:lstStyle/>
          <a:p>
            <a:pPr algn="ctr"/>
            <a:r>
              <a:rPr lang="it-IT" sz="3200" b="1" dirty="0" smtClean="0">
                <a:solidFill>
                  <a:schemeClr val="accent2">
                    <a:lumMod val="50000"/>
                  </a:schemeClr>
                </a:solidFill>
                <a:effectLst/>
                <a:latin typeface="Tahoma" pitchFamily="34" charset="0"/>
                <a:ea typeface="Tahoma" pitchFamily="34" charset="0"/>
                <a:cs typeface="Tahoma" pitchFamily="34" charset="0"/>
              </a:rPr>
              <a:t>Rapporto della Provincia di Brindisi 2014</a:t>
            </a:r>
            <a:endParaRPr lang="it-IT" sz="3200" b="1" dirty="0">
              <a:solidFill>
                <a:schemeClr val="accent2">
                  <a:lumMod val="50000"/>
                </a:schemeClr>
              </a:solidFill>
              <a:effectLst/>
              <a:latin typeface="Tahoma" pitchFamily="34" charset="0"/>
              <a:ea typeface="Tahoma" pitchFamily="34" charset="0"/>
              <a:cs typeface="Tahoma" pitchFamily="34" charset="0"/>
            </a:endParaRPr>
          </a:p>
        </p:txBody>
      </p:sp>
      <p:sp>
        <p:nvSpPr>
          <p:cNvPr id="8" name="Sottotitolo 2"/>
          <p:cNvSpPr>
            <a:spLocks noGrp="1"/>
          </p:cNvSpPr>
          <p:nvPr>
            <p:ph type="subTitle" idx="1"/>
          </p:nvPr>
        </p:nvSpPr>
        <p:spPr>
          <a:xfrm>
            <a:off x="687524" y="3717032"/>
            <a:ext cx="7768952" cy="1944216"/>
          </a:xfrm>
          <a:effectLst/>
        </p:spPr>
        <p:txBody>
          <a:bodyPr>
            <a:normAutofit fontScale="25000" lnSpcReduction="2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endParaRPr lang="it-IT" sz="32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ahoma" pitchFamily="34" charset="0"/>
              <a:ea typeface="Tahoma" pitchFamily="34" charset="0"/>
              <a:cs typeface="Tahoma" pitchFamily="34" charset="0"/>
            </a:endParaRPr>
          </a:p>
          <a:p>
            <a:pPr algn="ctr"/>
            <a:r>
              <a:rPr lang="it-IT"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r>
              <a:rPr lang="it-IT" sz="12400" b="1" dirty="0" smtClean="0">
                <a:solidFill>
                  <a:schemeClr val="accent2">
                    <a:lumMod val="50000"/>
                  </a:schemeClr>
                </a:solidFill>
                <a:latin typeface="Tahoma" pitchFamily="34" charset="0"/>
                <a:ea typeface="Tahoma" pitchFamily="34" charset="0"/>
                <a:cs typeface="Tahoma" pitchFamily="34" charset="0"/>
              </a:rPr>
              <a:t>L’economia reale</a:t>
            </a:r>
            <a:br>
              <a:rPr lang="it-IT" sz="12400" b="1" dirty="0" smtClean="0">
                <a:solidFill>
                  <a:schemeClr val="accent2">
                    <a:lumMod val="50000"/>
                  </a:schemeClr>
                </a:solidFill>
                <a:latin typeface="Tahoma" pitchFamily="34" charset="0"/>
                <a:ea typeface="Tahoma" pitchFamily="34" charset="0"/>
                <a:cs typeface="Tahoma" pitchFamily="34" charset="0"/>
              </a:rPr>
            </a:br>
            <a:r>
              <a:rPr lang="it-IT" sz="12400" b="1" dirty="0" smtClean="0">
                <a:solidFill>
                  <a:schemeClr val="accent2">
                    <a:lumMod val="50000"/>
                  </a:schemeClr>
                </a:solidFill>
                <a:latin typeface="Tahoma" pitchFamily="34" charset="0"/>
                <a:ea typeface="Tahoma" pitchFamily="34" charset="0"/>
                <a:cs typeface="Tahoma" pitchFamily="34" charset="0"/>
              </a:rPr>
              <a:t>dal punto di osservazione</a:t>
            </a:r>
            <a:br>
              <a:rPr lang="it-IT" sz="12400" b="1" dirty="0" smtClean="0">
                <a:solidFill>
                  <a:schemeClr val="accent2">
                    <a:lumMod val="50000"/>
                  </a:schemeClr>
                </a:solidFill>
                <a:latin typeface="Tahoma" pitchFamily="34" charset="0"/>
                <a:ea typeface="Tahoma" pitchFamily="34" charset="0"/>
                <a:cs typeface="Tahoma" pitchFamily="34" charset="0"/>
              </a:rPr>
            </a:br>
            <a:r>
              <a:rPr lang="it-IT" sz="12400" b="1" dirty="0" smtClean="0">
                <a:solidFill>
                  <a:schemeClr val="accent2">
                    <a:lumMod val="50000"/>
                  </a:schemeClr>
                </a:solidFill>
                <a:latin typeface="Tahoma" pitchFamily="34" charset="0"/>
                <a:ea typeface="Tahoma" pitchFamily="34" charset="0"/>
                <a:cs typeface="Tahoma" pitchFamily="34" charset="0"/>
              </a:rPr>
              <a:t>delle Camere di Commercio</a:t>
            </a:r>
            <a:r>
              <a:rPr lang="it-IT" sz="12400" b="1" dirty="0" smtClean="0">
                <a:solidFill>
                  <a:srgbClr val="002060"/>
                </a:solidFill>
                <a:latin typeface="Tahoma" pitchFamily="34" charset="0"/>
                <a:ea typeface="Tahoma" pitchFamily="34" charset="0"/>
                <a:cs typeface="Tahoma" pitchFamily="34" charset="0"/>
              </a:rPr>
              <a:t/>
            </a:r>
            <a:br>
              <a:rPr lang="it-IT" sz="12400" b="1" dirty="0" smtClean="0">
                <a:solidFill>
                  <a:srgbClr val="002060"/>
                </a:solidFill>
                <a:latin typeface="Tahoma" pitchFamily="34" charset="0"/>
                <a:ea typeface="Tahoma" pitchFamily="34" charset="0"/>
                <a:cs typeface="Tahoma" pitchFamily="34" charset="0"/>
              </a:rPr>
            </a:br>
            <a:endParaRPr lang="it-IT" sz="12400" cap="all" dirty="0" smtClean="0">
              <a:ln w="0"/>
              <a:solidFill>
                <a:srgbClr val="002060"/>
              </a:solidFill>
              <a:effectLst>
                <a:reflection blurRad="12700" stA="50000" endPos="50000" dist="5000" dir="5400000" sy="-100000" rotWithShape="0"/>
              </a:effectLst>
              <a:latin typeface="Tahoma" pitchFamily="34" charset="0"/>
              <a:ea typeface="Tahoma" pitchFamily="34" charset="0"/>
              <a:cs typeface="Tahoma" pitchFamily="34" charset="0"/>
            </a:endParaRPr>
          </a:p>
          <a:p>
            <a:r>
              <a:rPr lang="it-IT"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p>
          <a:p>
            <a:endParaRPr lang="it-IT"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endParaRPr lang="it-IT"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pic>
        <p:nvPicPr>
          <p:cNvPr id="9" name="Immagine 2" descr="C:\Documents and Settings\cbr0100\Desktop\logo.jpg"/>
          <p:cNvPicPr>
            <a:picLocks noChangeAspect="1" noChangeArrowheads="1"/>
          </p:cNvPicPr>
          <p:nvPr/>
        </p:nvPicPr>
        <p:blipFill>
          <a:blip r:embed="rId2" cstate="print"/>
          <a:srcRect/>
          <a:stretch>
            <a:fillRect/>
          </a:stretch>
        </p:blipFill>
        <p:spPr bwMode="auto">
          <a:xfrm>
            <a:off x="1475656" y="548680"/>
            <a:ext cx="1974098" cy="540000"/>
          </a:xfrm>
          <a:prstGeom prst="rect">
            <a:avLst/>
          </a:prstGeom>
          <a:noFill/>
          <a:ln w="9525">
            <a:noFill/>
            <a:miter lim="800000"/>
            <a:headEnd/>
            <a:tailEnd/>
          </a:ln>
        </p:spPr>
      </p:pic>
      <p:pic>
        <p:nvPicPr>
          <p:cNvPr id="6" name="Immagine 5" descr="12GE"/>
          <p:cNvPicPr/>
          <p:nvPr/>
        </p:nvPicPr>
        <p:blipFill>
          <a:blip r:embed="rId3" cstate="print"/>
          <a:srcRect/>
          <a:stretch>
            <a:fillRect/>
          </a:stretch>
        </p:blipFill>
        <p:spPr bwMode="auto">
          <a:xfrm>
            <a:off x="4500562" y="214290"/>
            <a:ext cx="3888000" cy="193355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196752"/>
            <a:ext cx="8229600" cy="4810539"/>
          </a:xfrm>
        </p:spPr>
        <p:txBody>
          <a:bodyPr>
            <a:normAutofit fontScale="92500" lnSpcReduction="20000"/>
          </a:bodyPr>
          <a:lstStyle/>
          <a:p>
            <a:pPr marL="0" indent="0" algn="just">
              <a:buNone/>
            </a:pPr>
            <a:r>
              <a:rPr lang="it-IT" sz="3500" dirty="0" smtClean="0">
                <a:solidFill>
                  <a:schemeClr val="accent2">
                    <a:lumMod val="50000"/>
                  </a:schemeClr>
                </a:solidFill>
              </a:rPr>
              <a:t>Crescono le imprese che scelgono una forma giuridica più strutturata </a:t>
            </a:r>
          </a:p>
          <a:p>
            <a:pPr marL="0" indent="0" algn="just">
              <a:buNone/>
            </a:pPr>
            <a:endParaRPr lang="it-IT" sz="2800" dirty="0" smtClean="0">
              <a:solidFill>
                <a:schemeClr val="accent2">
                  <a:lumMod val="50000"/>
                </a:schemeClr>
              </a:solidFill>
            </a:endParaRPr>
          </a:p>
          <a:p>
            <a:pPr marL="0" indent="0" algn="just">
              <a:buNone/>
            </a:pPr>
            <a:endParaRPr lang="it-IT" sz="2800" dirty="0" smtClean="0">
              <a:solidFill>
                <a:schemeClr val="accent2">
                  <a:lumMod val="50000"/>
                </a:schemeClr>
              </a:solidFill>
            </a:endParaRPr>
          </a:p>
          <a:p>
            <a:pPr marL="0" indent="0" algn="just">
              <a:buNone/>
            </a:pPr>
            <a:endParaRPr lang="it-IT" sz="2800" dirty="0" smtClean="0">
              <a:solidFill>
                <a:schemeClr val="accent2">
                  <a:lumMod val="50000"/>
                </a:schemeClr>
              </a:solidFill>
            </a:endParaRPr>
          </a:p>
          <a:p>
            <a:pPr marL="0" indent="0">
              <a:buNone/>
            </a:pPr>
            <a:r>
              <a:rPr lang="it-IT" sz="3500" dirty="0" smtClean="0">
                <a:solidFill>
                  <a:schemeClr val="accent2">
                    <a:lumMod val="50000"/>
                  </a:schemeClr>
                </a:solidFill>
              </a:rPr>
              <a:t>Rispetto al 2000 </a:t>
            </a:r>
          </a:p>
          <a:p>
            <a:pPr marL="0" indent="0">
              <a:buNone/>
            </a:pPr>
            <a:r>
              <a:rPr lang="it-IT" sz="3500" dirty="0" smtClean="0">
                <a:solidFill>
                  <a:schemeClr val="accent2">
                    <a:lumMod val="50000"/>
                  </a:schemeClr>
                </a:solidFill>
              </a:rPr>
              <a:t>l’incidenza % </a:t>
            </a:r>
          </a:p>
          <a:p>
            <a:pPr marL="0" indent="0">
              <a:buNone/>
            </a:pPr>
            <a:r>
              <a:rPr lang="it-IT" sz="3500" dirty="0" smtClean="0">
                <a:solidFill>
                  <a:schemeClr val="accent2">
                    <a:lumMod val="50000"/>
                  </a:schemeClr>
                </a:solidFill>
              </a:rPr>
              <a:t>delle società di </a:t>
            </a:r>
          </a:p>
          <a:p>
            <a:pPr marL="0" indent="0">
              <a:buNone/>
            </a:pPr>
            <a:r>
              <a:rPr lang="it-IT" sz="3500" dirty="0" smtClean="0">
                <a:solidFill>
                  <a:schemeClr val="accent2">
                    <a:lumMod val="50000"/>
                  </a:schemeClr>
                </a:solidFill>
              </a:rPr>
              <a:t>capitali è passata</a:t>
            </a:r>
          </a:p>
          <a:p>
            <a:pPr marL="0" indent="0">
              <a:buNone/>
            </a:pPr>
            <a:r>
              <a:rPr lang="it-IT" sz="3500" dirty="0" smtClean="0">
                <a:solidFill>
                  <a:schemeClr val="accent2">
                    <a:lumMod val="50000"/>
                  </a:schemeClr>
                </a:solidFill>
              </a:rPr>
              <a:t>dall’ 8% all’attuale </a:t>
            </a:r>
          </a:p>
          <a:p>
            <a:pPr marL="0" indent="0">
              <a:buNone/>
            </a:pPr>
            <a:r>
              <a:rPr lang="it-IT" sz="3500" dirty="0" smtClean="0">
                <a:solidFill>
                  <a:schemeClr val="accent2">
                    <a:lumMod val="50000"/>
                  </a:schemeClr>
                </a:solidFill>
              </a:rPr>
              <a:t>17%</a:t>
            </a:r>
            <a:endParaRPr lang="it-IT" sz="3500" dirty="0">
              <a:solidFill>
                <a:schemeClr val="accent2">
                  <a:lumMod val="50000"/>
                </a:schemeClr>
              </a:solidFill>
            </a:endParaRPr>
          </a:p>
        </p:txBody>
      </p:sp>
      <p:sp>
        <p:nvSpPr>
          <p:cNvPr id="3" name="Titolo 2"/>
          <p:cNvSpPr>
            <a:spLocks noGrp="1"/>
          </p:cNvSpPr>
          <p:nvPr>
            <p:ph type="title"/>
          </p:nvPr>
        </p:nvSpPr>
        <p:spPr>
          <a:xfrm>
            <a:off x="457200" y="274638"/>
            <a:ext cx="8229600" cy="778098"/>
          </a:xfrm>
        </p:spPr>
        <p:txBody>
          <a:bodyPr>
            <a:noAutofit/>
          </a:bodyPr>
          <a:lstStyle/>
          <a:p>
            <a:pPr algn="ctr"/>
            <a:r>
              <a:rPr lang="it-IT" sz="2800" dirty="0" smtClean="0">
                <a:solidFill>
                  <a:schemeClr val="accent2">
                    <a:lumMod val="50000"/>
                  </a:schemeClr>
                </a:solidFill>
                <a:effectLst/>
              </a:rPr>
              <a:t>TESSUTO  IMPRENDITORIALE </a:t>
            </a:r>
            <a:br>
              <a:rPr lang="it-IT" sz="2800" dirty="0" smtClean="0">
                <a:solidFill>
                  <a:schemeClr val="accent2">
                    <a:lumMod val="50000"/>
                  </a:schemeClr>
                </a:solidFill>
                <a:effectLst/>
              </a:rPr>
            </a:br>
            <a:r>
              <a:rPr lang="it-IT" sz="2800" dirty="0" smtClean="0">
                <a:solidFill>
                  <a:schemeClr val="accent2">
                    <a:lumMod val="50000"/>
                  </a:schemeClr>
                </a:solidFill>
                <a:effectLst/>
              </a:rPr>
              <a:t>Dinamiche per forma giuridica</a:t>
            </a:r>
            <a:endParaRPr lang="it-IT" sz="2800" dirty="0">
              <a:solidFill>
                <a:schemeClr val="accent2">
                  <a:lumMod val="50000"/>
                </a:schemeClr>
              </a:solidFill>
              <a:effectLst/>
            </a:endParaRPr>
          </a:p>
        </p:txBody>
      </p:sp>
      <p:graphicFrame>
        <p:nvGraphicFramePr>
          <p:cNvPr id="4" name="Tabella 3"/>
          <p:cNvGraphicFramePr>
            <a:graphicFrameLocks noGrp="1"/>
          </p:cNvGraphicFramePr>
          <p:nvPr/>
        </p:nvGraphicFramePr>
        <p:xfrm>
          <a:off x="4572000" y="2276872"/>
          <a:ext cx="3816424" cy="370840"/>
        </p:xfrm>
        <a:graphic>
          <a:graphicData uri="http://schemas.openxmlformats.org/drawingml/2006/table">
            <a:tbl>
              <a:tblPr firstRow="1" bandRow="1">
                <a:tableStyleId>{5C22544A-7EE6-4342-B048-85BDC9FD1C3A}</a:tableStyleId>
              </a:tblPr>
              <a:tblGrid>
                <a:gridCol w="2664296"/>
                <a:gridCol w="1152128"/>
              </a:tblGrid>
              <a:tr h="370840">
                <a:tc>
                  <a:txBody>
                    <a:bodyPr/>
                    <a:lstStyle/>
                    <a:p>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Imprese individuali</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FFC000"/>
                    </a:solidFill>
                  </a:tcPr>
                </a:tc>
                <a:tc>
                  <a:txBody>
                    <a:bodyPr/>
                    <a:lstStyle/>
                    <a:p>
                      <a:pPr algn="r"/>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-1,59%</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FFC000"/>
                    </a:solidFill>
                  </a:tcPr>
                </a:tc>
              </a:tr>
            </a:tbl>
          </a:graphicData>
        </a:graphic>
      </p:graphicFrame>
      <p:graphicFrame>
        <p:nvGraphicFramePr>
          <p:cNvPr id="5" name="Tabella 4"/>
          <p:cNvGraphicFramePr>
            <a:graphicFrameLocks noGrp="1"/>
          </p:cNvGraphicFramePr>
          <p:nvPr/>
        </p:nvGraphicFramePr>
        <p:xfrm>
          <a:off x="683568" y="2276872"/>
          <a:ext cx="3303984" cy="370840"/>
        </p:xfrm>
        <a:graphic>
          <a:graphicData uri="http://schemas.openxmlformats.org/drawingml/2006/table">
            <a:tbl>
              <a:tblPr firstRow="1" bandRow="1">
                <a:tableStyleId>{5C22544A-7EE6-4342-B048-85BDC9FD1C3A}</a:tableStyleId>
              </a:tblPr>
              <a:tblGrid>
                <a:gridCol w="2295872"/>
                <a:gridCol w="1008112"/>
              </a:tblGrid>
              <a:tr h="370840">
                <a:tc>
                  <a:txBody>
                    <a:bodyPr/>
                    <a:lstStyle/>
                    <a:p>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Società di capitale</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B0F0"/>
                    </a:solidFill>
                  </a:tcPr>
                </a:tc>
                <a:tc>
                  <a:txBody>
                    <a:bodyPr/>
                    <a:lstStyle/>
                    <a:p>
                      <a:pPr algn="r"/>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+ 4%</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B0F0"/>
                    </a:solidFill>
                  </a:tcPr>
                </a:tc>
              </a:tr>
            </a:tbl>
          </a:graphicData>
        </a:graphic>
      </p:graphicFrame>
      <p:graphicFrame>
        <p:nvGraphicFramePr>
          <p:cNvPr id="6" name="Grafico 5"/>
          <p:cNvGraphicFramePr/>
          <p:nvPr/>
        </p:nvGraphicFramePr>
        <p:xfrm>
          <a:off x="4139952" y="3212976"/>
          <a:ext cx="4320540" cy="2808312"/>
        </p:xfrm>
        <a:graphic>
          <a:graphicData uri="http://schemas.openxmlformats.org/drawingml/2006/chart">
            <c:chart xmlns:c="http://schemas.openxmlformats.org/drawingml/2006/chart" xmlns:r="http://schemas.openxmlformats.org/officeDocument/2006/relationships" r:id="rId2"/>
          </a:graphicData>
        </a:graphic>
      </p:graphicFrame>
      <p:sp>
        <p:nvSpPr>
          <p:cNvPr id="7" name="Segnaposto piè di pagina 6"/>
          <p:cNvSpPr>
            <a:spLocks noGrp="1"/>
          </p:cNvSpPr>
          <p:nvPr>
            <p:ph type="ftr" sz="quarter" idx="11"/>
          </p:nvPr>
        </p:nvSpPr>
        <p:spPr>
          <a:xfrm>
            <a:off x="4380072" y="6407944"/>
            <a:ext cx="3432288" cy="365125"/>
          </a:xfrm>
        </p:spPr>
        <p:txBody>
          <a:bodyPr/>
          <a:lstStyle/>
          <a:p>
            <a:r>
              <a:rPr lang="it-IT" dirty="0" smtClean="0"/>
              <a:t>Elaborazione Servizio Economia Locale CCIAA Brindisi</a:t>
            </a:r>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116632"/>
            <a:ext cx="6984776" cy="891480"/>
          </a:xfrm>
          <a:ln>
            <a:noFill/>
          </a:ln>
        </p:spPr>
        <p:style>
          <a:lnRef idx="2">
            <a:schemeClr val="accent1"/>
          </a:lnRef>
          <a:fillRef idx="1">
            <a:schemeClr val="lt1"/>
          </a:fillRef>
          <a:effectRef idx="0">
            <a:schemeClr val="accent1"/>
          </a:effectRef>
          <a:fontRef idx="minor">
            <a:schemeClr val="dk1"/>
          </a:fontRef>
        </p:style>
        <p:txBody>
          <a:bodyPr anchor="ct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it-IT" sz="2800" b="1" spc="50" dirty="0" smtClean="0">
                <a:ln w="11430"/>
                <a:solidFill>
                  <a:schemeClr val="accent2">
                    <a:lumMod val="50000"/>
                  </a:schemeClr>
                </a:solidFill>
                <a:effectLst/>
                <a:latin typeface="+mj-lt"/>
                <a:ea typeface="Tahoma" pitchFamily="34" charset="0"/>
                <a:cs typeface="Tahoma" pitchFamily="34" charset="0"/>
              </a:rPr>
              <a:t>IL SISTEMA IMPRENDITORIALE</a:t>
            </a:r>
            <a:br>
              <a:rPr lang="it-IT" sz="2800" b="1" spc="50" dirty="0" smtClean="0">
                <a:ln w="11430"/>
                <a:solidFill>
                  <a:schemeClr val="accent2">
                    <a:lumMod val="50000"/>
                  </a:schemeClr>
                </a:solidFill>
                <a:effectLst/>
                <a:latin typeface="+mj-lt"/>
                <a:ea typeface="Tahoma" pitchFamily="34" charset="0"/>
                <a:cs typeface="Tahoma" pitchFamily="34" charset="0"/>
              </a:rPr>
            </a:br>
            <a:r>
              <a:rPr lang="it-IT" sz="2800" b="1" spc="50" dirty="0" smtClean="0">
                <a:ln w="11430"/>
                <a:solidFill>
                  <a:schemeClr val="accent2">
                    <a:lumMod val="50000"/>
                  </a:schemeClr>
                </a:solidFill>
                <a:effectLst/>
                <a:latin typeface="+mj-lt"/>
                <a:ea typeface="Tahoma" pitchFamily="34" charset="0"/>
                <a:cs typeface="Tahoma" pitchFamily="34" charset="0"/>
              </a:rPr>
              <a:t>IMPRENDITORIA GIOVANILE</a:t>
            </a:r>
            <a:endParaRPr lang="it-IT" sz="2800" b="1" spc="50" dirty="0">
              <a:ln w="11430"/>
              <a:solidFill>
                <a:schemeClr val="accent2">
                  <a:lumMod val="50000"/>
                </a:schemeClr>
              </a:solidFill>
              <a:effectLst>
                <a:outerShdw blurRad="76200" dist="50800" dir="5400000" algn="tl" rotWithShape="0">
                  <a:srgbClr val="000000">
                    <a:alpha val="65000"/>
                  </a:srgbClr>
                </a:outerShdw>
              </a:effectLst>
              <a:latin typeface="+mj-lt"/>
            </a:endParaRPr>
          </a:p>
        </p:txBody>
      </p:sp>
      <p:graphicFrame>
        <p:nvGraphicFramePr>
          <p:cNvPr id="4" name="Tabella 3"/>
          <p:cNvGraphicFramePr>
            <a:graphicFrameLocks noGrp="1"/>
          </p:cNvGraphicFramePr>
          <p:nvPr/>
        </p:nvGraphicFramePr>
        <p:xfrm>
          <a:off x="395535" y="1052739"/>
          <a:ext cx="8280920" cy="4880743"/>
        </p:xfrm>
        <a:graphic>
          <a:graphicData uri="http://schemas.openxmlformats.org/drawingml/2006/table">
            <a:tbl>
              <a:tblPr firstRow="1" bandRow="1">
                <a:tableStyleId>{69012ECD-51FC-41F1-AA8D-1B2483CD663E}</a:tableStyleId>
              </a:tblPr>
              <a:tblGrid>
                <a:gridCol w="4022436"/>
                <a:gridCol w="946908"/>
                <a:gridCol w="428030"/>
                <a:gridCol w="873647"/>
                <a:gridCol w="428030"/>
                <a:gridCol w="1581869"/>
              </a:tblGrid>
              <a:tr h="392516">
                <a:tc rowSpan="2">
                  <a:txBody>
                    <a:bodyPr/>
                    <a:lstStyle/>
                    <a:p>
                      <a:pPr algn="l">
                        <a:lnSpc>
                          <a:spcPct val="115000"/>
                        </a:lnSpc>
                        <a:spcAft>
                          <a:spcPts val="0"/>
                        </a:spcAft>
                        <a:tabLst>
                          <a:tab pos="2034540" algn="l"/>
                        </a:tabLst>
                      </a:pPr>
                      <a:r>
                        <a:rPr lang="it-IT" sz="1200" dirty="0"/>
                        <a:t>settori</a:t>
                      </a:r>
                      <a:endParaRPr lang="it-IT" sz="1200" dirty="0">
                        <a:latin typeface="Tahoma" pitchFamily="34" charset="0"/>
                        <a:ea typeface="Tahoma" pitchFamily="34" charset="0"/>
                        <a:cs typeface="Tahoma" pitchFamily="34" charset="0"/>
                      </a:endParaRPr>
                    </a:p>
                  </a:txBody>
                  <a:tcPr marL="34017" marR="3401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lnSpc>
                          <a:spcPct val="115000"/>
                        </a:lnSpc>
                        <a:spcAft>
                          <a:spcPts val="0"/>
                        </a:spcAft>
                      </a:pPr>
                      <a:r>
                        <a:rPr lang="it-IT" sz="1200" b="0" dirty="0"/>
                        <a:t>totale imprese giovanili</a:t>
                      </a:r>
                      <a:endParaRPr lang="it-IT" sz="1200" b="0" dirty="0">
                        <a:latin typeface="Tahoma" pitchFamily="34" charset="0"/>
                        <a:ea typeface="Tahoma" pitchFamily="34" charset="0"/>
                        <a:cs typeface="Tahoma" pitchFamily="34" charset="0"/>
                      </a:endParaRPr>
                    </a:p>
                  </a:txBody>
                  <a:tcPr marL="34017" marR="3401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tc>
                <a:tc gridSpan="2">
                  <a:txBody>
                    <a:bodyPr/>
                    <a:lstStyle/>
                    <a:p>
                      <a:pPr algn="ctr">
                        <a:lnSpc>
                          <a:spcPct val="115000"/>
                        </a:lnSpc>
                        <a:spcAft>
                          <a:spcPts val="0"/>
                        </a:spcAft>
                      </a:pPr>
                      <a:r>
                        <a:rPr lang="it-IT" sz="1200" b="0" dirty="0"/>
                        <a:t>totale imprese </a:t>
                      </a:r>
                      <a:r>
                        <a:rPr lang="it-IT" sz="1200" b="0" dirty="0" smtClean="0"/>
                        <a:t>2013</a:t>
                      </a:r>
                      <a:endParaRPr lang="it-IT" sz="1200" b="0" dirty="0">
                        <a:latin typeface="Tahoma" pitchFamily="34" charset="0"/>
                        <a:ea typeface="Tahoma" pitchFamily="34" charset="0"/>
                        <a:cs typeface="Tahoma" pitchFamily="34" charset="0"/>
                      </a:endParaRPr>
                    </a:p>
                  </a:txBody>
                  <a:tcPr marL="34017" marR="3401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tc>
                <a:tc rowSpan="2">
                  <a:txBody>
                    <a:bodyPr/>
                    <a:lstStyle/>
                    <a:p>
                      <a:pPr algn="ctr">
                        <a:lnSpc>
                          <a:spcPct val="115000"/>
                        </a:lnSpc>
                        <a:spcAft>
                          <a:spcPts val="0"/>
                        </a:spcAft>
                      </a:pPr>
                      <a:r>
                        <a:rPr lang="it-IT" sz="1200" b="0" dirty="0"/>
                        <a:t>incidenza imprese giovanili  </a:t>
                      </a:r>
                    </a:p>
                    <a:p>
                      <a:pPr algn="ctr">
                        <a:lnSpc>
                          <a:spcPct val="115000"/>
                        </a:lnSpc>
                        <a:spcAft>
                          <a:spcPts val="0"/>
                        </a:spcAft>
                      </a:pPr>
                      <a:r>
                        <a:rPr lang="it-IT" sz="1200" b="0" dirty="0"/>
                        <a:t> %</a:t>
                      </a:r>
                      <a:endParaRPr lang="it-IT" sz="1200" b="0" dirty="0">
                        <a:latin typeface="Tahoma" pitchFamily="34" charset="0"/>
                        <a:ea typeface="Tahoma" pitchFamily="34" charset="0"/>
                        <a:cs typeface="Tahoma" pitchFamily="34" charset="0"/>
                      </a:endParaRPr>
                    </a:p>
                  </a:txBody>
                  <a:tcPr marL="34017" marR="3401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2516">
                <a:tc vMerge="1">
                  <a:txBody>
                    <a:bodyPr/>
                    <a:lstStyle/>
                    <a:p>
                      <a:endParaRPr lang="it-IT"/>
                    </a:p>
                  </a:txBody>
                  <a:tcPr/>
                </a:tc>
                <a:tc>
                  <a:txBody>
                    <a:bodyPr/>
                    <a:lstStyle/>
                    <a:p>
                      <a:pPr algn="ctr">
                        <a:lnSpc>
                          <a:spcPct val="115000"/>
                        </a:lnSpc>
                        <a:spcAft>
                          <a:spcPts val="0"/>
                        </a:spcAft>
                      </a:pPr>
                      <a:r>
                        <a:rPr lang="it-IT" sz="1200" dirty="0">
                          <a:solidFill>
                            <a:schemeClr val="bg1"/>
                          </a:solidFill>
                        </a:rPr>
                        <a:t>Registrate</a:t>
                      </a:r>
                    </a:p>
                    <a:p>
                      <a:pPr algn="ctr">
                        <a:lnSpc>
                          <a:spcPct val="115000"/>
                        </a:lnSpc>
                        <a:spcAft>
                          <a:spcPts val="0"/>
                        </a:spcAft>
                      </a:pPr>
                      <a:r>
                        <a:rPr lang="it-IT" sz="1200" dirty="0">
                          <a:solidFill>
                            <a:schemeClr val="bg1"/>
                          </a:solidFill>
                        </a:rPr>
                        <a:t>(v.a.)</a:t>
                      </a:r>
                      <a:endParaRPr lang="it-IT" sz="1200" dirty="0">
                        <a:solidFill>
                          <a:schemeClr val="bg1"/>
                        </a:solidFill>
                        <a:latin typeface="Tahoma" pitchFamily="34" charset="0"/>
                        <a:ea typeface="Tahoma" pitchFamily="34" charset="0"/>
                        <a:cs typeface="Tahoma" pitchFamily="34" charset="0"/>
                      </a:endParaRPr>
                    </a:p>
                  </a:txBody>
                  <a:tcPr marL="34017" marR="3401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15000"/>
                        </a:lnSpc>
                        <a:spcAft>
                          <a:spcPts val="0"/>
                        </a:spcAft>
                      </a:pPr>
                      <a:r>
                        <a:rPr lang="it-IT" sz="1200" dirty="0">
                          <a:solidFill>
                            <a:schemeClr val="bg1"/>
                          </a:solidFill>
                        </a:rPr>
                        <a:t>%</a:t>
                      </a:r>
                      <a:endParaRPr lang="it-IT" sz="1200" dirty="0">
                        <a:solidFill>
                          <a:schemeClr val="bg1"/>
                        </a:solidFill>
                        <a:latin typeface="Tahoma" pitchFamily="34" charset="0"/>
                        <a:ea typeface="Tahoma" pitchFamily="34" charset="0"/>
                        <a:cs typeface="Tahoma" pitchFamily="34" charset="0"/>
                      </a:endParaRPr>
                    </a:p>
                  </a:txBody>
                  <a:tcPr marL="34017" marR="3401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15000"/>
                        </a:lnSpc>
                        <a:spcAft>
                          <a:spcPts val="0"/>
                        </a:spcAft>
                      </a:pPr>
                      <a:r>
                        <a:rPr lang="it-IT" sz="1200" dirty="0">
                          <a:solidFill>
                            <a:schemeClr val="bg1"/>
                          </a:solidFill>
                        </a:rPr>
                        <a:t>Registrate</a:t>
                      </a:r>
                    </a:p>
                    <a:p>
                      <a:pPr algn="ctr">
                        <a:lnSpc>
                          <a:spcPct val="115000"/>
                        </a:lnSpc>
                        <a:spcAft>
                          <a:spcPts val="0"/>
                        </a:spcAft>
                      </a:pPr>
                      <a:r>
                        <a:rPr lang="it-IT" sz="1200" dirty="0">
                          <a:solidFill>
                            <a:schemeClr val="bg1"/>
                          </a:solidFill>
                        </a:rPr>
                        <a:t>(v.a.)</a:t>
                      </a:r>
                      <a:endParaRPr lang="it-IT" sz="1200" dirty="0">
                        <a:solidFill>
                          <a:schemeClr val="bg1"/>
                        </a:solidFill>
                        <a:latin typeface="Tahoma" pitchFamily="34" charset="0"/>
                        <a:ea typeface="Tahoma" pitchFamily="34" charset="0"/>
                        <a:cs typeface="Tahoma" pitchFamily="34" charset="0"/>
                      </a:endParaRPr>
                    </a:p>
                  </a:txBody>
                  <a:tcPr marL="34017" marR="3401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15000"/>
                        </a:lnSpc>
                        <a:spcAft>
                          <a:spcPts val="0"/>
                        </a:spcAft>
                      </a:pPr>
                      <a:r>
                        <a:rPr lang="it-IT" sz="1200" dirty="0">
                          <a:solidFill>
                            <a:schemeClr val="bg1"/>
                          </a:solidFill>
                        </a:rPr>
                        <a:t>%</a:t>
                      </a:r>
                      <a:endParaRPr lang="it-IT" sz="1200" dirty="0">
                        <a:solidFill>
                          <a:schemeClr val="bg1"/>
                        </a:solidFill>
                        <a:latin typeface="Tahoma" pitchFamily="34" charset="0"/>
                        <a:ea typeface="Tahoma" pitchFamily="34" charset="0"/>
                        <a:cs typeface="Tahoma" pitchFamily="34" charset="0"/>
                      </a:endParaRPr>
                    </a:p>
                  </a:txBody>
                  <a:tcPr marL="34017" marR="3401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vMerge="1">
                  <a:txBody>
                    <a:bodyPr/>
                    <a:lstStyle/>
                    <a:p>
                      <a:endParaRPr lang="it-IT"/>
                    </a:p>
                  </a:txBody>
                  <a:tcPr/>
                </a:tc>
              </a:tr>
              <a:tr h="184743">
                <a:tc>
                  <a:txBody>
                    <a:bodyPr/>
                    <a:lstStyle/>
                    <a:p>
                      <a:pPr algn="l">
                        <a:lnSpc>
                          <a:spcPct val="115000"/>
                        </a:lnSpc>
                        <a:spcAft>
                          <a:spcPts val="0"/>
                        </a:spcAft>
                      </a:pPr>
                      <a:r>
                        <a:rPr lang="it-IT" sz="1000" dirty="0"/>
                        <a:t>A Agricoltura, silvicoltura pesca</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461</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9,6</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7.921</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21,6</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5,82</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743">
                <a:tc>
                  <a:txBody>
                    <a:bodyPr/>
                    <a:lstStyle/>
                    <a:p>
                      <a:pPr algn="l">
                        <a:lnSpc>
                          <a:spcPct val="115000"/>
                        </a:lnSpc>
                        <a:spcAft>
                          <a:spcPts val="0"/>
                        </a:spcAft>
                      </a:pPr>
                      <a:r>
                        <a:rPr lang="it-IT" sz="1000" dirty="0"/>
                        <a:t>B Estrazione di minerali da cave e miniere</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33</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0,1</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743">
                <a:tc>
                  <a:txBody>
                    <a:bodyPr/>
                    <a:lstStyle/>
                    <a:p>
                      <a:pPr algn="l">
                        <a:lnSpc>
                          <a:spcPct val="115000"/>
                        </a:lnSpc>
                        <a:spcAft>
                          <a:spcPts val="0"/>
                        </a:spcAft>
                      </a:pPr>
                      <a:r>
                        <a:rPr lang="it-IT" sz="1000" dirty="0"/>
                        <a:t>C Attività manifatturiere</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239</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5,0</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2.711</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7,4</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8,82</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743">
                <a:tc>
                  <a:txBody>
                    <a:bodyPr/>
                    <a:lstStyle/>
                    <a:p>
                      <a:pPr algn="l">
                        <a:lnSpc>
                          <a:spcPct val="115000"/>
                        </a:lnSpc>
                        <a:spcAft>
                          <a:spcPts val="0"/>
                        </a:spcAft>
                      </a:pPr>
                      <a:r>
                        <a:rPr lang="it-IT" sz="1000" dirty="0"/>
                        <a:t>D Fornitura di energia elettrica, gas, vapore e aria </a:t>
                      </a:r>
                      <a:r>
                        <a:rPr lang="it-IT" sz="1000" dirty="0" smtClean="0"/>
                        <a:t> c.</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30</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0,1</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743">
                <a:tc>
                  <a:txBody>
                    <a:bodyPr/>
                    <a:lstStyle/>
                    <a:p>
                      <a:pPr algn="l">
                        <a:lnSpc>
                          <a:spcPct val="115000"/>
                        </a:lnSpc>
                        <a:spcAft>
                          <a:spcPts val="0"/>
                        </a:spcAft>
                      </a:pPr>
                      <a:r>
                        <a:rPr lang="it-IT" sz="1000" dirty="0"/>
                        <a:t>E Fornitura di acqua; reti fognarie, attività di gestione d...</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5</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0,1</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79</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0,2</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6,33</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743">
                <a:tc>
                  <a:txBody>
                    <a:bodyPr/>
                    <a:lstStyle/>
                    <a:p>
                      <a:pPr algn="l">
                        <a:lnSpc>
                          <a:spcPct val="115000"/>
                        </a:lnSpc>
                        <a:spcAft>
                          <a:spcPts val="0"/>
                        </a:spcAft>
                      </a:pPr>
                      <a:r>
                        <a:rPr lang="it-IT" sz="1000" dirty="0"/>
                        <a:t>F Costruzioni</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668</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14,0</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4.749</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12,9</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14,07</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4635">
                <a:tc>
                  <a:txBody>
                    <a:bodyPr/>
                    <a:lstStyle/>
                    <a:p>
                      <a:pPr algn="l">
                        <a:lnSpc>
                          <a:spcPct val="115000"/>
                        </a:lnSpc>
                        <a:spcAft>
                          <a:spcPts val="0"/>
                        </a:spcAft>
                      </a:pPr>
                      <a:r>
                        <a:rPr lang="it-IT" sz="1000" dirty="0"/>
                        <a:t>G Commercio all'ingrosso e al dettaglio; riparazione di aut...</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1.606</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33,6</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10.797</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29,4</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14,87</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743">
                <a:tc>
                  <a:txBody>
                    <a:bodyPr/>
                    <a:lstStyle/>
                    <a:p>
                      <a:pPr algn="l">
                        <a:lnSpc>
                          <a:spcPct val="115000"/>
                        </a:lnSpc>
                        <a:spcAft>
                          <a:spcPts val="0"/>
                        </a:spcAft>
                      </a:pPr>
                      <a:r>
                        <a:rPr lang="it-IT" sz="1000" dirty="0"/>
                        <a:t>H Trasporto e magazzinaggio </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95</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2,0</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878</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2,4</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10,82</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743">
                <a:tc>
                  <a:txBody>
                    <a:bodyPr/>
                    <a:lstStyle/>
                    <a:p>
                      <a:pPr algn="l">
                        <a:lnSpc>
                          <a:spcPct val="115000"/>
                        </a:lnSpc>
                        <a:spcAft>
                          <a:spcPts val="0"/>
                        </a:spcAft>
                      </a:pPr>
                      <a:r>
                        <a:rPr lang="it-IT" sz="1000" dirty="0"/>
                        <a:t>I Attività dei servizi di alloggio e di ristorazione </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519</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10,9</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2.392</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6,5</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21,70</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743">
                <a:tc>
                  <a:txBody>
                    <a:bodyPr/>
                    <a:lstStyle/>
                    <a:p>
                      <a:pPr algn="l">
                        <a:lnSpc>
                          <a:spcPct val="115000"/>
                        </a:lnSpc>
                        <a:spcAft>
                          <a:spcPts val="0"/>
                        </a:spcAft>
                      </a:pPr>
                      <a:r>
                        <a:rPr lang="it-IT" sz="1000" dirty="0"/>
                        <a:t>J Servizi di informazione e comunicazione</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58</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1,2</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464</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1,3</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12,50</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743">
                <a:tc>
                  <a:txBody>
                    <a:bodyPr/>
                    <a:lstStyle/>
                    <a:p>
                      <a:pPr algn="l">
                        <a:lnSpc>
                          <a:spcPct val="115000"/>
                        </a:lnSpc>
                        <a:spcAft>
                          <a:spcPts val="0"/>
                        </a:spcAft>
                      </a:pPr>
                      <a:r>
                        <a:rPr lang="it-IT" sz="1000" dirty="0"/>
                        <a:t>K Attività finanziarie e assicurative</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82</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1,7</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521</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1,4</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15,74</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743">
                <a:tc>
                  <a:txBody>
                    <a:bodyPr/>
                    <a:lstStyle/>
                    <a:p>
                      <a:pPr algn="l">
                        <a:lnSpc>
                          <a:spcPct val="115000"/>
                        </a:lnSpc>
                        <a:spcAft>
                          <a:spcPts val="0"/>
                        </a:spcAft>
                      </a:pPr>
                      <a:r>
                        <a:rPr lang="it-IT" sz="1000" dirty="0"/>
                        <a:t>L Attività immobiliari</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36</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0,8</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423</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1,2</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8,51</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743">
                <a:tc>
                  <a:txBody>
                    <a:bodyPr/>
                    <a:lstStyle/>
                    <a:p>
                      <a:pPr algn="l">
                        <a:lnSpc>
                          <a:spcPct val="115000"/>
                        </a:lnSpc>
                        <a:spcAft>
                          <a:spcPts val="0"/>
                        </a:spcAft>
                      </a:pPr>
                      <a:r>
                        <a:rPr lang="it-IT" sz="1000" dirty="0"/>
                        <a:t>M Attività professionali, scientifiche e tecniche</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91</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1,9</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705</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1,9</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12,91</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743">
                <a:tc>
                  <a:txBody>
                    <a:bodyPr/>
                    <a:lstStyle/>
                    <a:p>
                      <a:pPr algn="l">
                        <a:lnSpc>
                          <a:spcPct val="115000"/>
                        </a:lnSpc>
                        <a:spcAft>
                          <a:spcPts val="0"/>
                        </a:spcAft>
                      </a:pPr>
                      <a:r>
                        <a:rPr lang="it-IT" sz="1000" dirty="0"/>
                        <a:t>N Noleggio, agenzie di viaggio, servizi di supporto </a:t>
                      </a:r>
                      <a:r>
                        <a:rPr lang="it-IT" sz="1000" dirty="0" smtClean="0"/>
                        <a:t> </a:t>
                      </a:r>
                      <a:r>
                        <a:rPr lang="it-IT" sz="1000" dirty="0"/>
                        <a:t>imp...</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133</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2,8</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835</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2,3</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15,93</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743">
                <a:tc>
                  <a:txBody>
                    <a:bodyPr/>
                    <a:lstStyle/>
                    <a:p>
                      <a:pPr algn="l">
                        <a:lnSpc>
                          <a:spcPct val="115000"/>
                        </a:lnSpc>
                        <a:spcAft>
                          <a:spcPts val="0"/>
                        </a:spcAft>
                      </a:pPr>
                      <a:r>
                        <a:rPr lang="it-IT" sz="1000" dirty="0"/>
                        <a:t>O Amministrazione pubblica e difesa; </a:t>
                      </a:r>
                      <a:r>
                        <a:rPr lang="it-IT" sz="1000" dirty="0" smtClean="0"/>
                        <a:t>assic.</a:t>
                      </a:r>
                      <a:r>
                        <a:rPr lang="it-IT" sz="1000" baseline="0" dirty="0" smtClean="0"/>
                        <a:t> sociale</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0,0</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743">
                <a:tc>
                  <a:txBody>
                    <a:bodyPr/>
                    <a:lstStyle/>
                    <a:p>
                      <a:pPr algn="l">
                        <a:lnSpc>
                          <a:spcPct val="115000"/>
                        </a:lnSpc>
                        <a:spcAft>
                          <a:spcPts val="0"/>
                        </a:spcAft>
                      </a:pPr>
                      <a:r>
                        <a:rPr lang="it-IT" sz="1000" dirty="0"/>
                        <a:t>P Istruzione</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15</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0,3</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147</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0,4</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10,20</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743">
                <a:tc>
                  <a:txBody>
                    <a:bodyPr/>
                    <a:lstStyle/>
                    <a:p>
                      <a:pPr algn="l">
                        <a:lnSpc>
                          <a:spcPct val="115000"/>
                        </a:lnSpc>
                        <a:spcAft>
                          <a:spcPts val="0"/>
                        </a:spcAft>
                      </a:pPr>
                      <a:r>
                        <a:rPr lang="it-IT" sz="1000" dirty="0"/>
                        <a:t>Q Sanità e assistenza sociale  </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28</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0,6</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255</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0,7</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10,98</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743">
                <a:tc>
                  <a:txBody>
                    <a:bodyPr/>
                    <a:lstStyle/>
                    <a:p>
                      <a:pPr algn="l">
                        <a:lnSpc>
                          <a:spcPct val="115000"/>
                        </a:lnSpc>
                        <a:spcAft>
                          <a:spcPts val="0"/>
                        </a:spcAft>
                      </a:pPr>
                      <a:r>
                        <a:rPr lang="it-IT" sz="1000" dirty="0"/>
                        <a:t>R Attività artistiche, sportive, di intrattenimento e diver...</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65</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1,4</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335</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0,9</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19,40</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743">
                <a:tc>
                  <a:txBody>
                    <a:bodyPr/>
                    <a:lstStyle/>
                    <a:p>
                      <a:pPr algn="l">
                        <a:lnSpc>
                          <a:spcPct val="115000"/>
                        </a:lnSpc>
                        <a:spcAft>
                          <a:spcPts val="0"/>
                        </a:spcAft>
                      </a:pPr>
                      <a:r>
                        <a:rPr lang="it-IT" sz="1000" dirty="0"/>
                        <a:t>S Altre attività di servizi</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282</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5,9</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1.430</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3,9</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19,72</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743">
                <a:tc>
                  <a:txBody>
                    <a:bodyPr/>
                    <a:lstStyle/>
                    <a:p>
                      <a:pPr algn="l">
                        <a:lnSpc>
                          <a:spcPct val="115000"/>
                        </a:lnSpc>
                        <a:spcAft>
                          <a:spcPts val="0"/>
                        </a:spcAft>
                      </a:pPr>
                      <a:r>
                        <a:rPr lang="it-IT" sz="1000" dirty="0"/>
                        <a:t>X Imprese non classificate</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400</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8,4</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2.030</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5,5</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19,70</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4743">
                <a:tc>
                  <a:txBody>
                    <a:bodyPr/>
                    <a:lstStyle/>
                    <a:p>
                      <a:pPr algn="l">
                        <a:lnSpc>
                          <a:spcPct val="115000"/>
                        </a:lnSpc>
                        <a:spcAft>
                          <a:spcPts val="0"/>
                        </a:spcAft>
                      </a:pPr>
                      <a:r>
                        <a:rPr lang="it-IT" sz="1000" dirty="0"/>
                        <a:t>totale</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4.783</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smtClean="0"/>
                        <a:t>100</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36.736</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smtClean="0"/>
                        <a:t>100</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00" dirty="0"/>
                        <a:t>13,02</a:t>
                      </a:r>
                      <a:endParaRPr lang="it-IT" sz="10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Segnaposto piè di pagina 4"/>
          <p:cNvSpPr>
            <a:spLocks noGrp="1"/>
          </p:cNvSpPr>
          <p:nvPr>
            <p:ph type="ftr" sz="quarter" idx="11"/>
          </p:nvPr>
        </p:nvSpPr>
        <p:spPr>
          <a:xfrm>
            <a:off x="4380072" y="6407944"/>
            <a:ext cx="3216264" cy="365125"/>
          </a:xfrm>
        </p:spPr>
        <p:txBody>
          <a:bodyPr/>
          <a:lstStyle/>
          <a:p>
            <a:r>
              <a:rPr lang="it-IT" dirty="0" smtClean="0"/>
              <a:t>Elaborazione Servizio Economia Locale CCIAA Brindisi</a:t>
            </a:r>
            <a:endParaRPr lang="it-IT" dirty="0"/>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274638"/>
            <a:ext cx="8568952" cy="562074"/>
          </a:xfrm>
        </p:spPr>
        <p:txBody>
          <a:bodyPr>
            <a:normAutofit fontScale="90000"/>
          </a:bodyPr>
          <a:lstStyle/>
          <a:p>
            <a:pPr algn="ctr"/>
            <a:r>
              <a:rPr lang="it-IT" sz="2200" spc="50" dirty="0" smtClean="0">
                <a:ln w="11430"/>
                <a:solidFill>
                  <a:srgbClr val="006600"/>
                </a:solidFill>
                <a:effectLst/>
              </a:rPr>
              <a:t/>
            </a:r>
            <a:br>
              <a:rPr lang="it-IT" sz="2200" spc="50" dirty="0" smtClean="0">
                <a:ln w="11430"/>
                <a:solidFill>
                  <a:srgbClr val="006600"/>
                </a:solidFill>
                <a:effectLst/>
              </a:rPr>
            </a:br>
            <a:r>
              <a:rPr lang="it-IT" sz="3100" spc="50" dirty="0" smtClean="0">
                <a:ln w="11430"/>
                <a:solidFill>
                  <a:schemeClr val="accent2">
                    <a:lumMod val="50000"/>
                  </a:schemeClr>
                </a:solidFill>
                <a:effectLst/>
              </a:rPr>
              <a:t>I SETTORI CON MAGGIORE</a:t>
            </a:r>
            <a:r>
              <a:rPr lang="it-IT" sz="3100" spc="50" baseline="0" dirty="0" smtClean="0">
                <a:ln w="11430"/>
                <a:solidFill>
                  <a:schemeClr val="accent2">
                    <a:lumMod val="50000"/>
                  </a:schemeClr>
                </a:solidFill>
                <a:effectLst/>
              </a:rPr>
              <a:t> INCIDENZA DI IMPRESE GIOVANILI</a:t>
            </a:r>
            <a:r>
              <a:rPr lang="it-IT" sz="2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it-IT" sz="2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endParaRPr lang="it-IT" sz="2000" dirty="0"/>
          </a:p>
        </p:txBody>
      </p:sp>
      <p:pic>
        <p:nvPicPr>
          <p:cNvPr id="1038" name="Picture 14" descr="C:\Users\cbr0091\AppData\Local\Microsoft\Windows\Temporary Internet Files\Content.IE5\SZH73JYY\MC900252571[1].wmf"/>
          <p:cNvPicPr>
            <a:picLocks noChangeAspect="1" noChangeArrowheads="1"/>
          </p:cNvPicPr>
          <p:nvPr/>
        </p:nvPicPr>
        <p:blipFill>
          <a:blip r:embed="rId2" cstate="print"/>
          <a:srcRect/>
          <a:stretch>
            <a:fillRect/>
          </a:stretch>
        </p:blipFill>
        <p:spPr bwMode="auto">
          <a:xfrm>
            <a:off x="7020272" y="692695"/>
            <a:ext cx="1307833" cy="1224137"/>
          </a:xfrm>
          <a:prstGeom prst="rect">
            <a:avLst/>
          </a:prstGeom>
          <a:noFill/>
        </p:spPr>
      </p:pic>
      <p:graphicFrame>
        <p:nvGraphicFramePr>
          <p:cNvPr id="16" name="Tabella 15"/>
          <p:cNvGraphicFramePr>
            <a:graphicFrameLocks noGrp="1"/>
          </p:cNvGraphicFramePr>
          <p:nvPr/>
        </p:nvGraphicFramePr>
        <p:xfrm>
          <a:off x="1547664" y="2060847"/>
          <a:ext cx="6096000" cy="4096854"/>
        </p:xfrm>
        <a:graphic>
          <a:graphicData uri="http://schemas.openxmlformats.org/drawingml/2006/table">
            <a:tbl>
              <a:tblPr firstRow="1" bandRow="1">
                <a:solidFill>
                  <a:schemeClr val="accent1">
                    <a:lumMod val="40000"/>
                    <a:lumOff val="60000"/>
                  </a:schemeClr>
                </a:solidFill>
                <a:tableStyleId>{5C22544A-7EE6-4342-B048-85BDC9FD1C3A}</a:tableStyleId>
              </a:tblPr>
              <a:tblGrid>
                <a:gridCol w="3048000"/>
                <a:gridCol w="3048000"/>
              </a:tblGrid>
              <a:tr h="894883">
                <a:tc>
                  <a:txBody>
                    <a:bodyPr/>
                    <a:lstStyle/>
                    <a:p>
                      <a:pPr algn="l"/>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Attività dei servizi di alloggio  e di ristorazione</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000"/>
                    </a:solidFill>
                  </a:tcPr>
                </a:tc>
                <a:tc>
                  <a:txBody>
                    <a:bodyPr/>
                    <a:lstStyle/>
                    <a:p>
                      <a:pPr algn="ctr"/>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21,7%</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000"/>
                    </a:solidFill>
                  </a:tcPr>
                </a:tc>
              </a:tr>
              <a:tr h="422780">
                <a:tc>
                  <a:txBody>
                    <a:bodyPr/>
                    <a:lstStyle/>
                    <a:p>
                      <a:pPr algn="l"/>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Altre attività di servizi</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000"/>
                    </a:solidFill>
                  </a:tcPr>
                </a:tc>
                <a:tc>
                  <a:txBody>
                    <a:bodyPr/>
                    <a:lstStyle/>
                    <a:p>
                      <a:pPr algn="ctr"/>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19,72%</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000"/>
                    </a:solidFill>
                  </a:tcPr>
                </a:tc>
              </a:tr>
              <a:tr h="1163348">
                <a:tc>
                  <a:txBody>
                    <a:bodyPr/>
                    <a:lstStyle/>
                    <a:p>
                      <a:pPr algn="l"/>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Attività</a:t>
                      </a:r>
                      <a:r>
                        <a:rPr lang="it-IT" b="1" cap="none" spc="0" baseline="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artistiche, sportive, di intrattenimento e divertimento</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000"/>
                    </a:solidFill>
                  </a:tcPr>
                </a:tc>
                <a:tc>
                  <a:txBody>
                    <a:bodyPr/>
                    <a:lstStyle/>
                    <a:p>
                      <a:pPr algn="ctr"/>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19,4%</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000"/>
                    </a:solidFill>
                  </a:tcPr>
                </a:tc>
              </a:tr>
              <a:tr h="894883">
                <a:tc>
                  <a:txBody>
                    <a:bodyPr/>
                    <a:lstStyle/>
                    <a:p>
                      <a:pPr algn="l"/>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Noleggio, agenzie di viaggio, servizi di supporto alle imprese</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000"/>
                    </a:solidFill>
                  </a:tcPr>
                </a:tc>
                <a:tc>
                  <a:txBody>
                    <a:bodyPr/>
                    <a:lstStyle/>
                    <a:p>
                      <a:pPr algn="ctr"/>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15,93%</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000"/>
                    </a:solidFill>
                  </a:tcPr>
                </a:tc>
              </a:tr>
              <a:tr h="656554">
                <a:tc>
                  <a:txBody>
                    <a:bodyPr/>
                    <a:lstStyle/>
                    <a:p>
                      <a:pPr algn="l"/>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Attività finanziarie e assicurative</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8000"/>
                    </a:solidFill>
                  </a:tcPr>
                </a:tc>
                <a:tc>
                  <a:txBody>
                    <a:bodyPr/>
                    <a:lstStyle/>
                    <a:p>
                      <a:pPr algn="ctr"/>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15,74%</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8000"/>
                    </a:solidFill>
                  </a:tcPr>
                </a:tc>
              </a:tr>
            </a:tbl>
          </a:graphicData>
        </a:graphic>
      </p:graphicFrame>
      <p:sp>
        <p:nvSpPr>
          <p:cNvPr id="5" name="Segnaposto piè di pagina 4"/>
          <p:cNvSpPr>
            <a:spLocks noGrp="1"/>
          </p:cNvSpPr>
          <p:nvPr>
            <p:ph type="ftr" sz="quarter" idx="11"/>
          </p:nvPr>
        </p:nvSpPr>
        <p:spPr>
          <a:xfrm>
            <a:off x="4380072" y="6407944"/>
            <a:ext cx="3288272" cy="365125"/>
          </a:xfrm>
        </p:spPr>
        <p:txBody>
          <a:bodyPr/>
          <a:lstStyle/>
          <a:p>
            <a:r>
              <a:rPr lang="it-IT" dirty="0" smtClean="0"/>
              <a:t>Elaborazione Servizio Economia Locale CCIAA Brindisi</a:t>
            </a:r>
            <a:endParaRPr lang="it-I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p:cNvSpPr>
            <a:spLocks noGrp="1"/>
          </p:cNvSpPr>
          <p:nvPr>
            <p:ph idx="1"/>
          </p:nvPr>
        </p:nvSpPr>
        <p:spPr/>
        <p:txBody>
          <a:bodyPr>
            <a:normAutofit lnSpcReduction="10000"/>
          </a:bodyPr>
          <a:lstStyle/>
          <a:p>
            <a:pPr marL="0" indent="0" algn="just">
              <a:buNone/>
            </a:pPr>
            <a:r>
              <a:rPr lang="it-IT" sz="1600" dirty="0" smtClean="0"/>
              <a:t>In virtù del D.L.1/2012 convertito con modificazioni nella</a:t>
            </a:r>
            <a:r>
              <a:rPr lang="it-IT" sz="1600" i="1" dirty="0" smtClean="0"/>
              <a:t> legge 24 marzo 2012</a:t>
            </a:r>
            <a:r>
              <a:rPr lang="it-IT" sz="1600" dirty="0" smtClean="0"/>
              <a:t>, n. 27, gli under 35 hanno avuto la possibilità di costituire un’impresa con un capitale sociale inferiore ai 10mila euro e senza pagare le spese notarili, i diritti di segreteria dovuti alla Camera di commercio e l’imposta di bollo.  Alla data del 31 dicembre 2013, sono oltre 10mila i giovani di meno di 35 anni che, nel corso del 2013, hanno colto al volo l’opportunità offerta dal provvedimento. Tra le regioni spiccano Lazio e Campania, con oltre 1.700 iscrizioni di Srl semplificate di under 35, la Puglia, invece registra 793 iscrizioni di Srl semplificate di under 35, mentre la provincia di Brindisi  ne registra 78. La Campania guida, invece, la graduatoria per incidenza delle iscrizioni “giovanili”  nel 2013, sul totale delle Srl semplificate costituite nell’anno, con il 63,8%; la Puglia  si posiziona al quarto posto con il 57,3% e la provincia di Brindisi registra il 52%. Nel complesso, le Srl semplificate (comprendendo in questa accezione anche quelle costituite da imprenditori “più” anziani) sono state quasi 19mila nel corso del 2013, con una forte concentrazione nel Lazio (dove ne sono nate 3.195), in Campania (2.666) e in Lombardia (2.152). In Puglia sono state 1385 e a Brindisi 150. </a:t>
            </a:r>
          </a:p>
          <a:p>
            <a:pPr marL="0" indent="0" algn="just">
              <a:buNone/>
            </a:pPr>
            <a:r>
              <a:rPr lang="it-IT" sz="1600" dirty="0" smtClean="0"/>
              <a:t>In Italia sono registrate al 31 dicembre 2013, n.  22.712 Srl semplificate, di cui 13.286 di under 35, con un’incidenza del 58,5%. In Puglia sono 1.606, di cui 984 under 35 con un’incidenza del 61,3% e a Brindisi 175, di cui 100 under 35 con un’incidenza del 57,1%.</a:t>
            </a:r>
          </a:p>
          <a:p>
            <a:pPr marL="0" indent="0" algn="just">
              <a:buNone/>
            </a:pPr>
            <a:endParaRPr lang="it-IT" sz="1300" dirty="0" smtClean="0"/>
          </a:p>
          <a:p>
            <a:pPr>
              <a:buNone/>
            </a:pPr>
            <a:endParaRPr lang="it-IT" dirty="0"/>
          </a:p>
        </p:txBody>
      </p:sp>
      <p:sp>
        <p:nvSpPr>
          <p:cNvPr id="2" name="Segnaposto piè di pagina 1"/>
          <p:cNvSpPr>
            <a:spLocks noGrp="1"/>
          </p:cNvSpPr>
          <p:nvPr>
            <p:ph type="ftr" sz="quarter" idx="11"/>
          </p:nvPr>
        </p:nvSpPr>
        <p:spPr/>
        <p:txBody>
          <a:bodyPr/>
          <a:lstStyle/>
          <a:p>
            <a:r>
              <a:rPr lang="it-IT" dirty="0" smtClean="0"/>
              <a:t>Elaborazione Servizio Economia Locale CCIAA Brindisi</a:t>
            </a:r>
            <a:endParaRPr lang="it-IT" dirty="0"/>
          </a:p>
        </p:txBody>
      </p:sp>
      <p:sp>
        <p:nvSpPr>
          <p:cNvPr id="3" name="Titolo 2"/>
          <p:cNvSpPr>
            <a:spLocks noGrp="1"/>
          </p:cNvSpPr>
          <p:nvPr>
            <p:ph type="title"/>
          </p:nvPr>
        </p:nvSpPr>
        <p:spPr/>
        <p:txBody>
          <a:bodyPr>
            <a:normAutofit/>
          </a:bodyPr>
          <a:lstStyle/>
          <a:p>
            <a:pPr algn="ctr"/>
            <a:r>
              <a:rPr lang="it-IT" sz="2800" dirty="0" smtClean="0">
                <a:solidFill>
                  <a:schemeClr val="accent2">
                    <a:lumMod val="50000"/>
                  </a:schemeClr>
                </a:solidFill>
              </a:rPr>
              <a:t>Società a responsabilità limitata semplificata e imprese giovanili</a:t>
            </a:r>
            <a:endParaRPr lang="it-IT" sz="2800" dirty="0">
              <a:solidFill>
                <a:schemeClr val="accent2">
                  <a:lumMod val="50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p:cNvGraphicFramePr>
            <a:graphicFrameLocks noGrp="1"/>
          </p:cNvGraphicFramePr>
          <p:nvPr>
            <p:ph idx="1"/>
          </p:nvPr>
        </p:nvGraphicFramePr>
        <p:xfrm>
          <a:off x="539552" y="1700808"/>
          <a:ext cx="8070070" cy="4104455"/>
        </p:xfrm>
        <a:graphic>
          <a:graphicData uri="http://schemas.openxmlformats.org/drawingml/2006/table">
            <a:tbl>
              <a:tblPr firstRow="1" bandRow="1">
                <a:tableStyleId>{5C22544A-7EE6-4342-B048-85BDC9FD1C3A}</a:tableStyleId>
              </a:tblPr>
              <a:tblGrid>
                <a:gridCol w="1148434"/>
                <a:gridCol w="1299838"/>
                <a:gridCol w="1007374"/>
                <a:gridCol w="1153606"/>
                <a:gridCol w="1295404"/>
                <a:gridCol w="1011808"/>
                <a:gridCol w="1153606"/>
              </a:tblGrid>
              <a:tr h="820891">
                <a:tc rowSpan="2">
                  <a:txBody>
                    <a:bodyPr/>
                    <a:lstStyle/>
                    <a:p>
                      <a:pPr lvl="0" algn="just">
                        <a:lnSpc>
                          <a:spcPct val="100000"/>
                        </a:lnSpc>
                        <a:spcAft>
                          <a:spcPts val="0"/>
                        </a:spcAft>
                      </a:pPr>
                      <a:endParaRPr lang="it-IT" sz="1600" b="1" dirty="0">
                        <a:solidFill>
                          <a:schemeClr val="tx1"/>
                        </a:solidFill>
                        <a:latin typeface="+mn-lt"/>
                        <a:ea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gridSpan="3">
                  <a:txBody>
                    <a:bodyPr/>
                    <a:lstStyle/>
                    <a:p>
                      <a:pPr lvl="0" algn="ctr">
                        <a:lnSpc>
                          <a:spcPct val="100000"/>
                        </a:lnSpc>
                        <a:spcAft>
                          <a:spcPts val="0"/>
                        </a:spcAft>
                      </a:pPr>
                      <a:r>
                        <a:rPr lang="it-IT" sz="1600" dirty="0">
                          <a:solidFill>
                            <a:schemeClr val="tx1"/>
                          </a:solidFill>
                        </a:rPr>
                        <a:t>registrate al 31/12/2013</a:t>
                      </a:r>
                      <a:endParaRPr lang="it-IT" sz="1600" dirty="0">
                        <a:solidFill>
                          <a:schemeClr val="tx1"/>
                        </a:solidFill>
                        <a:latin typeface="+mn-lt"/>
                        <a:ea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hMerge="1">
                  <a:txBody>
                    <a:bodyPr/>
                    <a:lstStyle/>
                    <a:p>
                      <a:endParaRPr lang="it-IT"/>
                    </a:p>
                  </a:txBody>
                  <a:tcPr/>
                </a:tc>
                <a:tc hMerge="1">
                  <a:txBody>
                    <a:bodyPr/>
                    <a:lstStyle/>
                    <a:p>
                      <a:endParaRPr lang="it-IT"/>
                    </a:p>
                  </a:txBody>
                  <a:tcPr/>
                </a:tc>
                <a:tc gridSpan="3">
                  <a:txBody>
                    <a:bodyPr/>
                    <a:lstStyle/>
                    <a:p>
                      <a:pPr lvl="0" algn="ctr">
                        <a:lnSpc>
                          <a:spcPct val="100000"/>
                        </a:lnSpc>
                        <a:spcAft>
                          <a:spcPts val="0"/>
                        </a:spcAft>
                      </a:pPr>
                      <a:r>
                        <a:rPr lang="it-IT" sz="1600" dirty="0">
                          <a:solidFill>
                            <a:schemeClr val="tx1"/>
                          </a:solidFill>
                        </a:rPr>
                        <a:t>Iscrizioni 2013</a:t>
                      </a:r>
                      <a:endParaRPr lang="it-IT" sz="1600" dirty="0">
                        <a:solidFill>
                          <a:schemeClr val="tx1"/>
                        </a:solidFill>
                        <a:latin typeface="+mn-lt"/>
                        <a:ea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hMerge="1">
                  <a:txBody>
                    <a:bodyPr/>
                    <a:lstStyle/>
                    <a:p>
                      <a:endParaRPr lang="it-IT"/>
                    </a:p>
                  </a:txBody>
                  <a:tcPr/>
                </a:tc>
                <a:tc hMerge="1">
                  <a:txBody>
                    <a:bodyPr/>
                    <a:lstStyle/>
                    <a:p>
                      <a:endParaRPr lang="it-IT"/>
                    </a:p>
                  </a:txBody>
                  <a:tcPr/>
                </a:tc>
              </a:tr>
              <a:tr h="820891">
                <a:tc vMerge="1">
                  <a:txBody>
                    <a:bodyPr/>
                    <a:lstStyle/>
                    <a:p>
                      <a:endParaRPr lang="it-IT"/>
                    </a:p>
                  </a:txBody>
                  <a:tcPr/>
                </a:tc>
                <a:tc>
                  <a:txBody>
                    <a:bodyPr/>
                    <a:lstStyle/>
                    <a:p>
                      <a:pPr lvl="0" algn="ctr">
                        <a:lnSpc>
                          <a:spcPct val="100000"/>
                        </a:lnSpc>
                        <a:spcAft>
                          <a:spcPts val="0"/>
                        </a:spcAft>
                      </a:pPr>
                      <a:r>
                        <a:rPr lang="it-IT" sz="1600" dirty="0"/>
                        <a:t>totale srl  semplificate</a:t>
                      </a:r>
                      <a:endParaRPr lang="it-IT" sz="1600" b="1" dirty="0">
                        <a:latin typeface="+mn-lt"/>
                        <a:ea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lvl="0" algn="ctr">
                        <a:lnSpc>
                          <a:spcPct val="100000"/>
                        </a:lnSpc>
                        <a:spcAft>
                          <a:spcPts val="0"/>
                        </a:spcAft>
                      </a:pPr>
                      <a:r>
                        <a:rPr lang="it-IT" sz="1600" dirty="0"/>
                        <a:t>di cui under 35</a:t>
                      </a:r>
                      <a:endParaRPr lang="it-IT" sz="1600" b="1" dirty="0">
                        <a:latin typeface="+mn-lt"/>
                        <a:ea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lvl="0" algn="ctr">
                        <a:lnSpc>
                          <a:spcPct val="100000"/>
                        </a:lnSpc>
                        <a:spcAft>
                          <a:spcPts val="0"/>
                        </a:spcAft>
                      </a:pPr>
                      <a:r>
                        <a:rPr lang="it-IT" sz="1600" dirty="0"/>
                        <a:t>incidenza % giovanili</a:t>
                      </a:r>
                      <a:endParaRPr lang="it-IT" sz="1600" b="1" dirty="0">
                        <a:latin typeface="+mn-lt"/>
                        <a:ea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lvl="0" algn="ctr">
                        <a:lnSpc>
                          <a:spcPct val="100000"/>
                        </a:lnSpc>
                        <a:spcAft>
                          <a:spcPts val="0"/>
                        </a:spcAft>
                      </a:pPr>
                      <a:r>
                        <a:rPr lang="it-IT" sz="1600" dirty="0"/>
                        <a:t>totale srl  semplificate</a:t>
                      </a:r>
                      <a:endParaRPr lang="it-IT" sz="1600" b="1" dirty="0">
                        <a:latin typeface="+mn-lt"/>
                        <a:ea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lvl="0" algn="ctr">
                        <a:lnSpc>
                          <a:spcPct val="100000"/>
                        </a:lnSpc>
                        <a:spcAft>
                          <a:spcPts val="0"/>
                        </a:spcAft>
                      </a:pPr>
                      <a:r>
                        <a:rPr lang="it-IT" sz="1600" dirty="0"/>
                        <a:t>di cui under 35</a:t>
                      </a:r>
                      <a:endParaRPr lang="it-IT" sz="1600" b="1" dirty="0">
                        <a:latin typeface="+mn-lt"/>
                        <a:ea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lvl="0" algn="ctr">
                        <a:lnSpc>
                          <a:spcPct val="100000"/>
                        </a:lnSpc>
                        <a:spcAft>
                          <a:spcPts val="0"/>
                        </a:spcAft>
                      </a:pPr>
                      <a:r>
                        <a:rPr lang="it-IT" sz="1600" dirty="0"/>
                        <a:t>incidenza % giovanili</a:t>
                      </a:r>
                      <a:endParaRPr lang="it-IT" sz="1600" b="1" dirty="0">
                        <a:latin typeface="+mn-lt"/>
                        <a:ea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r h="820891">
                <a:tc>
                  <a:txBody>
                    <a:bodyPr/>
                    <a:lstStyle/>
                    <a:p>
                      <a:pPr lvl="0" algn="just">
                        <a:lnSpc>
                          <a:spcPct val="100000"/>
                        </a:lnSpc>
                        <a:spcAft>
                          <a:spcPts val="0"/>
                        </a:spcAft>
                      </a:pPr>
                      <a:r>
                        <a:rPr lang="it-IT" sz="1600" dirty="0" smtClean="0"/>
                        <a:t>Italia </a:t>
                      </a:r>
                      <a:endParaRPr lang="it-IT" sz="1600" b="1" dirty="0">
                        <a:latin typeface="+mn-lt"/>
                        <a:ea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lnSpc>
                          <a:spcPct val="100000"/>
                        </a:lnSpc>
                        <a:spcAft>
                          <a:spcPts val="0"/>
                        </a:spcAft>
                      </a:pPr>
                      <a:r>
                        <a:rPr lang="it-IT" sz="1600" dirty="0"/>
                        <a:t>  </a:t>
                      </a:r>
                      <a:r>
                        <a:rPr lang="it-IT" sz="1600" dirty="0" smtClean="0"/>
                        <a:t>22.712 </a:t>
                      </a:r>
                      <a:endParaRPr lang="it-IT" sz="1600" b="1" dirty="0">
                        <a:latin typeface="+mn-lt"/>
                        <a:ea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lnSpc>
                          <a:spcPct val="100000"/>
                        </a:lnSpc>
                        <a:spcAft>
                          <a:spcPts val="0"/>
                        </a:spcAft>
                      </a:pPr>
                      <a:r>
                        <a:rPr lang="it-IT" sz="1600" dirty="0" smtClean="0"/>
                        <a:t>   13.286 </a:t>
                      </a:r>
                      <a:endParaRPr lang="it-IT" sz="1600" b="1" dirty="0">
                        <a:latin typeface="+mn-lt"/>
                        <a:ea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lnSpc>
                          <a:spcPct val="100000"/>
                        </a:lnSpc>
                        <a:spcAft>
                          <a:spcPts val="0"/>
                        </a:spcAft>
                      </a:pPr>
                      <a:r>
                        <a:rPr lang="it-IT" sz="1600" dirty="0"/>
                        <a:t>58,5%</a:t>
                      </a:r>
                      <a:endParaRPr lang="it-IT" sz="1600" b="1" dirty="0">
                        <a:latin typeface="+mn-lt"/>
                        <a:ea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lnSpc>
                          <a:spcPct val="100000"/>
                        </a:lnSpc>
                        <a:spcAft>
                          <a:spcPts val="0"/>
                        </a:spcAft>
                      </a:pPr>
                      <a:r>
                        <a:rPr lang="it-IT" sz="1600" dirty="0"/>
                        <a:t> </a:t>
                      </a:r>
                      <a:r>
                        <a:rPr lang="it-IT" sz="1600" dirty="0" smtClean="0"/>
                        <a:t>18.882 </a:t>
                      </a:r>
                      <a:endParaRPr lang="it-IT" sz="1600" b="1" dirty="0">
                        <a:latin typeface="+mn-lt"/>
                        <a:ea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lnSpc>
                          <a:spcPct val="100000"/>
                        </a:lnSpc>
                        <a:spcAft>
                          <a:spcPts val="0"/>
                        </a:spcAft>
                      </a:pPr>
                      <a:r>
                        <a:rPr lang="it-IT" sz="1600" dirty="0"/>
                        <a:t>  </a:t>
                      </a:r>
                      <a:r>
                        <a:rPr lang="it-IT" sz="1600" dirty="0" smtClean="0"/>
                        <a:t>10.129 </a:t>
                      </a:r>
                      <a:endParaRPr lang="it-IT" sz="1600" b="1" dirty="0">
                        <a:latin typeface="+mn-lt"/>
                        <a:ea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lnSpc>
                          <a:spcPct val="100000"/>
                        </a:lnSpc>
                        <a:spcAft>
                          <a:spcPts val="0"/>
                        </a:spcAft>
                      </a:pPr>
                      <a:r>
                        <a:rPr lang="it-IT" sz="1600" dirty="0"/>
                        <a:t>53,6%</a:t>
                      </a:r>
                      <a:endParaRPr lang="it-IT" sz="1600" b="1" dirty="0">
                        <a:latin typeface="+mn-lt"/>
                        <a:ea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20891">
                <a:tc>
                  <a:txBody>
                    <a:bodyPr/>
                    <a:lstStyle/>
                    <a:p>
                      <a:pPr lvl="0" algn="just">
                        <a:lnSpc>
                          <a:spcPct val="100000"/>
                        </a:lnSpc>
                        <a:spcAft>
                          <a:spcPts val="0"/>
                        </a:spcAft>
                      </a:pPr>
                      <a:r>
                        <a:rPr lang="it-IT" sz="1600" dirty="0" smtClean="0"/>
                        <a:t>Puglia</a:t>
                      </a:r>
                      <a:endParaRPr lang="it-IT" sz="1600" b="1" dirty="0">
                        <a:latin typeface="+mn-lt"/>
                        <a:ea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lnSpc>
                          <a:spcPct val="100000"/>
                        </a:lnSpc>
                        <a:spcAft>
                          <a:spcPts val="0"/>
                        </a:spcAft>
                      </a:pPr>
                      <a:r>
                        <a:rPr lang="it-IT" sz="1600" dirty="0"/>
                        <a:t> </a:t>
                      </a:r>
                      <a:r>
                        <a:rPr lang="it-IT" sz="1600" dirty="0" smtClean="0"/>
                        <a:t>1.606 </a:t>
                      </a:r>
                      <a:endParaRPr lang="it-IT" sz="1600" b="1" dirty="0">
                        <a:latin typeface="+mn-lt"/>
                        <a:ea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lnSpc>
                          <a:spcPct val="100000"/>
                        </a:lnSpc>
                        <a:spcAft>
                          <a:spcPts val="0"/>
                        </a:spcAft>
                      </a:pPr>
                      <a:r>
                        <a:rPr lang="it-IT" sz="1600" dirty="0"/>
                        <a:t> </a:t>
                      </a:r>
                      <a:r>
                        <a:rPr lang="it-IT" sz="1600" dirty="0" smtClean="0"/>
                        <a:t>984 </a:t>
                      </a:r>
                      <a:endParaRPr lang="it-IT" sz="1600" b="1" dirty="0">
                        <a:latin typeface="+mn-lt"/>
                        <a:ea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lnSpc>
                          <a:spcPct val="100000"/>
                        </a:lnSpc>
                        <a:spcAft>
                          <a:spcPts val="0"/>
                        </a:spcAft>
                      </a:pPr>
                      <a:r>
                        <a:rPr lang="it-IT" sz="1600" dirty="0"/>
                        <a:t>61,3%</a:t>
                      </a:r>
                      <a:endParaRPr lang="it-IT" sz="1600" b="1" dirty="0">
                        <a:latin typeface="+mn-lt"/>
                        <a:ea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lnSpc>
                          <a:spcPct val="100000"/>
                        </a:lnSpc>
                        <a:spcAft>
                          <a:spcPts val="0"/>
                        </a:spcAft>
                      </a:pPr>
                      <a:r>
                        <a:rPr lang="it-IT" sz="1600" dirty="0"/>
                        <a:t>  </a:t>
                      </a:r>
                      <a:r>
                        <a:rPr lang="it-IT" sz="1600" dirty="0" smtClean="0"/>
                        <a:t>1.385 </a:t>
                      </a:r>
                      <a:endParaRPr lang="it-IT" sz="1600" b="1" dirty="0">
                        <a:latin typeface="+mn-lt"/>
                        <a:ea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lnSpc>
                          <a:spcPct val="100000"/>
                        </a:lnSpc>
                        <a:spcAft>
                          <a:spcPts val="0"/>
                        </a:spcAft>
                      </a:pPr>
                      <a:r>
                        <a:rPr lang="it-IT" sz="1600" dirty="0"/>
                        <a:t>  </a:t>
                      </a:r>
                      <a:r>
                        <a:rPr lang="it-IT" sz="1600" dirty="0" smtClean="0"/>
                        <a:t>793 </a:t>
                      </a:r>
                      <a:endParaRPr lang="it-IT" sz="1600" b="1" dirty="0">
                        <a:latin typeface="+mn-lt"/>
                        <a:ea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lnSpc>
                          <a:spcPct val="100000"/>
                        </a:lnSpc>
                        <a:spcAft>
                          <a:spcPts val="0"/>
                        </a:spcAft>
                      </a:pPr>
                      <a:r>
                        <a:rPr lang="it-IT" sz="1600" dirty="0"/>
                        <a:t>57,3%</a:t>
                      </a:r>
                      <a:endParaRPr lang="it-IT" sz="1600" b="1" dirty="0">
                        <a:latin typeface="+mn-lt"/>
                        <a:ea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20891">
                <a:tc>
                  <a:txBody>
                    <a:bodyPr/>
                    <a:lstStyle/>
                    <a:p>
                      <a:pPr lvl="0" algn="just">
                        <a:lnSpc>
                          <a:spcPct val="100000"/>
                        </a:lnSpc>
                        <a:spcAft>
                          <a:spcPts val="0"/>
                        </a:spcAft>
                      </a:pPr>
                      <a:r>
                        <a:rPr lang="it-IT" sz="1600" dirty="0" smtClean="0"/>
                        <a:t>Brindisi</a:t>
                      </a:r>
                      <a:endParaRPr lang="it-IT" sz="1600" b="1" dirty="0">
                        <a:latin typeface="+mn-lt"/>
                        <a:ea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lnSpc>
                          <a:spcPct val="100000"/>
                        </a:lnSpc>
                        <a:spcAft>
                          <a:spcPts val="0"/>
                        </a:spcAft>
                      </a:pPr>
                      <a:r>
                        <a:rPr lang="it-IT" sz="1600" dirty="0"/>
                        <a:t>175</a:t>
                      </a:r>
                      <a:endParaRPr lang="it-IT" sz="1600" b="1" dirty="0">
                        <a:latin typeface="+mn-lt"/>
                        <a:ea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lnSpc>
                          <a:spcPct val="100000"/>
                        </a:lnSpc>
                        <a:spcAft>
                          <a:spcPts val="0"/>
                        </a:spcAft>
                      </a:pPr>
                      <a:r>
                        <a:rPr lang="it-IT" sz="1600" dirty="0"/>
                        <a:t>100</a:t>
                      </a:r>
                      <a:endParaRPr lang="it-IT" sz="1600" b="1" dirty="0">
                        <a:latin typeface="+mn-lt"/>
                        <a:ea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lnSpc>
                          <a:spcPct val="100000"/>
                        </a:lnSpc>
                        <a:spcAft>
                          <a:spcPts val="0"/>
                        </a:spcAft>
                      </a:pPr>
                      <a:r>
                        <a:rPr lang="it-IT" sz="1600" dirty="0"/>
                        <a:t>57,1</a:t>
                      </a:r>
                      <a:endParaRPr lang="it-IT" sz="1600" b="1" dirty="0">
                        <a:latin typeface="+mn-lt"/>
                        <a:ea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lnSpc>
                          <a:spcPct val="100000"/>
                        </a:lnSpc>
                        <a:spcAft>
                          <a:spcPts val="0"/>
                        </a:spcAft>
                      </a:pPr>
                      <a:r>
                        <a:rPr lang="it-IT" sz="1600" dirty="0"/>
                        <a:t>150</a:t>
                      </a:r>
                      <a:endParaRPr lang="it-IT" sz="1600" b="1" dirty="0">
                        <a:latin typeface="+mn-lt"/>
                        <a:ea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lnSpc>
                          <a:spcPct val="100000"/>
                        </a:lnSpc>
                        <a:spcAft>
                          <a:spcPts val="0"/>
                        </a:spcAft>
                      </a:pPr>
                      <a:r>
                        <a:rPr lang="it-IT" sz="1600" dirty="0"/>
                        <a:t>78</a:t>
                      </a:r>
                      <a:endParaRPr lang="it-IT" sz="1600" b="1" dirty="0">
                        <a:latin typeface="+mn-lt"/>
                        <a:ea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lnSpc>
                          <a:spcPct val="100000"/>
                        </a:lnSpc>
                        <a:spcAft>
                          <a:spcPts val="0"/>
                        </a:spcAft>
                      </a:pPr>
                      <a:r>
                        <a:rPr lang="it-IT" sz="1600" dirty="0"/>
                        <a:t>52,0</a:t>
                      </a:r>
                      <a:endParaRPr lang="it-IT" sz="1600" b="1" dirty="0">
                        <a:latin typeface="+mn-lt"/>
                        <a:ea typeface="Times New Roman"/>
                        <a:cs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Segnaposto piè di pagina 2"/>
          <p:cNvSpPr>
            <a:spLocks noGrp="1"/>
          </p:cNvSpPr>
          <p:nvPr>
            <p:ph type="ftr" sz="quarter" idx="11"/>
          </p:nvPr>
        </p:nvSpPr>
        <p:spPr/>
        <p:txBody>
          <a:bodyPr/>
          <a:lstStyle/>
          <a:p>
            <a:r>
              <a:rPr lang="it-IT" dirty="0" smtClean="0"/>
              <a:t>Elaborazione Servizio Economia Locale CCIAA Brindisi</a:t>
            </a:r>
            <a:endParaRPr lang="it-IT" dirty="0"/>
          </a:p>
        </p:txBody>
      </p:sp>
      <p:sp>
        <p:nvSpPr>
          <p:cNvPr id="4" name="Titolo 3"/>
          <p:cNvSpPr>
            <a:spLocks noGrp="1"/>
          </p:cNvSpPr>
          <p:nvPr>
            <p:ph type="title"/>
          </p:nvPr>
        </p:nvSpPr>
        <p:spPr>
          <a:xfrm>
            <a:off x="457200" y="476672"/>
            <a:ext cx="8229600" cy="940966"/>
          </a:xfrm>
        </p:spPr>
        <p:txBody>
          <a:bodyPr>
            <a:noAutofit/>
          </a:bodyPr>
          <a:lstStyle/>
          <a:p>
            <a:pPr algn="just"/>
            <a:r>
              <a:rPr lang="it-IT" sz="2800" dirty="0" smtClean="0">
                <a:solidFill>
                  <a:schemeClr val="accent2">
                    <a:lumMod val="50000"/>
                  </a:schemeClr>
                </a:solidFill>
              </a:rPr>
              <a:t>Iscrizioni nel corso del 2013 e stock delle imprese registrate al 31 dicembre 2013 delle società a responsabilità limitata semplificata</a:t>
            </a:r>
            <a:endParaRPr lang="it-IT" sz="2800" dirty="0">
              <a:solidFill>
                <a:schemeClr val="accent2">
                  <a:lumMod val="50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71600" y="260648"/>
            <a:ext cx="7200800" cy="684000"/>
          </a:xfrm>
          <a:noFill/>
          <a:ln>
            <a:noFill/>
          </a:ln>
        </p:spPr>
        <p:style>
          <a:lnRef idx="2">
            <a:schemeClr val="accent1"/>
          </a:lnRef>
          <a:fillRef idx="1">
            <a:schemeClr val="lt1"/>
          </a:fillRef>
          <a:effectRef idx="0">
            <a:schemeClr val="accent1"/>
          </a:effectRef>
          <a:fontRef idx="minor">
            <a:schemeClr val="dk1"/>
          </a:fontRef>
        </p:style>
        <p:txBody>
          <a:bodyPr>
            <a:noAutofit/>
          </a:bodyPr>
          <a:lstStyle/>
          <a:p>
            <a:pPr algn="ctr"/>
            <a:r>
              <a:rPr lang="it-IT" sz="2800" b="1" dirty="0" smtClean="0">
                <a:solidFill>
                  <a:schemeClr val="accent2">
                    <a:lumMod val="50000"/>
                  </a:schemeClr>
                </a:solidFill>
                <a:effectLst/>
                <a:latin typeface="+mj-lt"/>
                <a:ea typeface="Tahoma" pitchFamily="34" charset="0"/>
                <a:cs typeface="Tahoma" pitchFamily="34" charset="0"/>
              </a:rPr>
              <a:t>Il sistema imprenditoriale</a:t>
            </a:r>
            <a:br>
              <a:rPr lang="it-IT" sz="2800" b="1" dirty="0" smtClean="0">
                <a:solidFill>
                  <a:schemeClr val="accent2">
                    <a:lumMod val="50000"/>
                  </a:schemeClr>
                </a:solidFill>
                <a:effectLst/>
                <a:latin typeface="+mj-lt"/>
                <a:ea typeface="Tahoma" pitchFamily="34" charset="0"/>
                <a:cs typeface="Tahoma" pitchFamily="34" charset="0"/>
              </a:rPr>
            </a:br>
            <a:r>
              <a:rPr lang="it-IT" sz="2800" b="1" dirty="0" smtClean="0">
                <a:solidFill>
                  <a:schemeClr val="accent2">
                    <a:lumMod val="50000"/>
                  </a:schemeClr>
                </a:solidFill>
                <a:effectLst/>
                <a:latin typeface="+mj-lt"/>
                <a:ea typeface="Tahoma" pitchFamily="34" charset="0"/>
                <a:cs typeface="Tahoma" pitchFamily="34" charset="0"/>
              </a:rPr>
              <a:t>Imprenditoria Femminile</a:t>
            </a:r>
            <a:endParaRPr lang="it-IT" sz="2800" b="1" dirty="0">
              <a:solidFill>
                <a:schemeClr val="accent2">
                  <a:lumMod val="50000"/>
                </a:schemeClr>
              </a:solidFill>
              <a:effectLst/>
              <a:latin typeface="+mj-lt"/>
              <a:ea typeface="Tahoma" pitchFamily="34" charset="0"/>
              <a:cs typeface="Tahoma" pitchFamily="34" charset="0"/>
            </a:endParaRPr>
          </a:p>
        </p:txBody>
      </p:sp>
      <p:graphicFrame>
        <p:nvGraphicFramePr>
          <p:cNvPr id="5" name="Tabella 4"/>
          <p:cNvGraphicFramePr>
            <a:graphicFrameLocks noGrp="1"/>
          </p:cNvGraphicFramePr>
          <p:nvPr/>
        </p:nvGraphicFramePr>
        <p:xfrm>
          <a:off x="692766" y="1142983"/>
          <a:ext cx="7758468" cy="4086218"/>
        </p:xfrm>
        <a:graphic>
          <a:graphicData uri="http://schemas.openxmlformats.org/drawingml/2006/table">
            <a:tbl>
              <a:tblPr firstRow="1" bandRow="1">
                <a:tableStyleId>{69012ECD-51FC-41F1-AA8D-1B2483CD663E}</a:tableStyleId>
              </a:tblPr>
              <a:tblGrid>
                <a:gridCol w="862052"/>
                <a:gridCol w="1028546"/>
                <a:gridCol w="830664"/>
                <a:gridCol w="1004758"/>
                <a:gridCol w="720080"/>
                <a:gridCol w="864096"/>
                <a:gridCol w="724167"/>
                <a:gridCol w="976605"/>
                <a:gridCol w="747500"/>
              </a:tblGrid>
              <a:tr h="1850870">
                <a:tc>
                  <a:txBody>
                    <a:bodyPr/>
                    <a:lstStyle/>
                    <a:p>
                      <a:pPr>
                        <a:lnSpc>
                          <a:spcPct val="115000"/>
                        </a:lnSpc>
                        <a:spcAft>
                          <a:spcPts val="0"/>
                        </a:spcAft>
                      </a:pPr>
                      <a:r>
                        <a:rPr lang="it-IT" sz="1050" dirty="0">
                          <a:latin typeface="+mn-lt"/>
                        </a:rPr>
                        <a:t> </a:t>
                      </a:r>
                      <a:endParaRPr lang="it-IT" sz="105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it-IT" sz="1050" dirty="0" smtClean="0">
                          <a:latin typeface="+mn-lt"/>
                        </a:rPr>
                        <a:t>registrate al 31/12/2013</a:t>
                      </a:r>
                      <a:endParaRPr lang="it-IT" sz="1050" dirty="0" smtClean="0">
                        <a:latin typeface="+mn-lt"/>
                        <a:ea typeface="Times New Roman"/>
                      </a:endParaRPr>
                    </a:p>
                    <a:p>
                      <a:pPr algn="ctr">
                        <a:lnSpc>
                          <a:spcPct val="115000"/>
                        </a:lnSpc>
                        <a:spcAft>
                          <a:spcPts val="0"/>
                        </a:spcAft>
                      </a:pPr>
                      <a:endParaRPr lang="it-IT" sz="105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50" dirty="0" smtClean="0">
                          <a:latin typeface="+mn-lt"/>
                        </a:rPr>
                        <a:t>Incidenza %</a:t>
                      </a:r>
                      <a:endParaRPr lang="it-IT" sz="105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50" dirty="0">
                          <a:latin typeface="+mn-lt"/>
                        </a:rPr>
                        <a:t>attive</a:t>
                      </a:r>
                      <a:endParaRPr lang="it-IT" sz="105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50" dirty="0">
                          <a:latin typeface="+mn-lt"/>
                        </a:rPr>
                        <a:t>iscrizioni</a:t>
                      </a:r>
                      <a:endParaRPr lang="it-IT" sz="105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50" dirty="0">
                          <a:latin typeface="+mn-lt"/>
                        </a:rPr>
                        <a:t>cessazione non d'ufficio</a:t>
                      </a:r>
                      <a:endParaRPr lang="it-IT" sz="105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50" dirty="0">
                          <a:latin typeface="+mn-lt"/>
                        </a:rPr>
                        <a:t>saldo</a:t>
                      </a:r>
                      <a:endParaRPr lang="it-IT" sz="105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50" dirty="0">
                          <a:latin typeface="+mn-lt"/>
                        </a:rPr>
                        <a:t>registrate al 31/12/2012</a:t>
                      </a:r>
                      <a:endParaRPr lang="it-IT" sz="105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050" dirty="0">
                          <a:latin typeface="+mn-lt"/>
                        </a:rPr>
                        <a:t>tasso di crescita</a:t>
                      </a:r>
                      <a:endParaRPr lang="it-IT" sz="105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5116">
                <a:tc>
                  <a:txBody>
                    <a:bodyPr/>
                    <a:lstStyle/>
                    <a:p>
                      <a:pPr algn="l">
                        <a:lnSpc>
                          <a:spcPct val="115000"/>
                        </a:lnSpc>
                        <a:spcAft>
                          <a:spcPts val="0"/>
                        </a:spcAft>
                      </a:pPr>
                      <a:r>
                        <a:rPr lang="it-IT" sz="1400" dirty="0">
                          <a:latin typeface="+mn-lt"/>
                        </a:rPr>
                        <a:t>Brindisi</a:t>
                      </a:r>
                      <a:endParaRPr lang="it-IT" sz="140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400" dirty="0">
                          <a:latin typeface="+mn-lt"/>
                        </a:rPr>
                        <a:t>8.899</a:t>
                      </a:r>
                      <a:endParaRPr lang="it-IT" sz="140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400" dirty="0">
                          <a:latin typeface="+mn-lt"/>
                        </a:rPr>
                        <a:t>24,22</a:t>
                      </a:r>
                      <a:endParaRPr lang="it-IT" sz="140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400" dirty="0">
                          <a:latin typeface="+mn-lt"/>
                        </a:rPr>
                        <a:t>7.787</a:t>
                      </a:r>
                      <a:endParaRPr lang="it-IT" sz="140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400" dirty="0">
                          <a:latin typeface="+mn-lt"/>
                        </a:rPr>
                        <a:t>731</a:t>
                      </a:r>
                      <a:endParaRPr lang="it-IT" sz="140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400" dirty="0">
                          <a:latin typeface="+mn-lt"/>
                        </a:rPr>
                        <a:t>680</a:t>
                      </a:r>
                      <a:endParaRPr lang="it-IT" sz="140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400" dirty="0">
                          <a:latin typeface="+mn-lt"/>
                        </a:rPr>
                        <a:t>51</a:t>
                      </a:r>
                      <a:endParaRPr lang="it-IT" sz="140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400" dirty="0">
                          <a:latin typeface="+mn-lt"/>
                        </a:rPr>
                        <a:t>8.868</a:t>
                      </a:r>
                      <a:endParaRPr lang="it-IT" sz="140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400" dirty="0">
                          <a:latin typeface="+mn-lt"/>
                        </a:rPr>
                        <a:t>0,58</a:t>
                      </a:r>
                      <a:endParaRPr lang="it-IT" sz="140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5116">
                <a:tc>
                  <a:txBody>
                    <a:bodyPr/>
                    <a:lstStyle/>
                    <a:p>
                      <a:pPr algn="l">
                        <a:lnSpc>
                          <a:spcPct val="115000"/>
                        </a:lnSpc>
                        <a:spcAft>
                          <a:spcPts val="0"/>
                        </a:spcAft>
                      </a:pPr>
                      <a:r>
                        <a:rPr lang="it-IT" sz="1400" dirty="0">
                          <a:latin typeface="+mn-lt"/>
                        </a:rPr>
                        <a:t>Puglia</a:t>
                      </a:r>
                      <a:endParaRPr lang="it-IT" sz="140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400" dirty="0">
                          <a:latin typeface="+mn-lt"/>
                        </a:rPr>
                        <a:t>92.604</a:t>
                      </a:r>
                      <a:endParaRPr lang="it-IT" sz="140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400" dirty="0">
                          <a:latin typeface="+mn-lt"/>
                        </a:rPr>
                        <a:t>24,35</a:t>
                      </a:r>
                      <a:endParaRPr lang="it-IT" sz="140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400" dirty="0">
                          <a:latin typeface="+mn-lt"/>
                        </a:rPr>
                        <a:t>82.343</a:t>
                      </a:r>
                      <a:endParaRPr lang="it-IT" sz="140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400" dirty="0">
                          <a:latin typeface="+mn-lt"/>
                        </a:rPr>
                        <a:t>7.196</a:t>
                      </a:r>
                      <a:endParaRPr lang="it-IT" sz="140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400" dirty="0">
                          <a:latin typeface="+mn-lt"/>
                        </a:rPr>
                        <a:t>6.877</a:t>
                      </a:r>
                      <a:endParaRPr lang="it-IT" sz="140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400" dirty="0">
                          <a:latin typeface="+mn-lt"/>
                        </a:rPr>
                        <a:t>319</a:t>
                      </a:r>
                      <a:endParaRPr lang="it-IT" sz="140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400" dirty="0">
                          <a:latin typeface="+mn-lt"/>
                        </a:rPr>
                        <a:t>93.273</a:t>
                      </a:r>
                      <a:endParaRPr lang="it-IT" sz="140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400" dirty="0">
                          <a:latin typeface="+mn-lt"/>
                        </a:rPr>
                        <a:t>0,34</a:t>
                      </a:r>
                      <a:endParaRPr lang="it-IT" sz="140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5116">
                <a:tc>
                  <a:txBody>
                    <a:bodyPr/>
                    <a:lstStyle/>
                    <a:p>
                      <a:pPr algn="l">
                        <a:lnSpc>
                          <a:spcPct val="115000"/>
                        </a:lnSpc>
                        <a:spcAft>
                          <a:spcPts val="0"/>
                        </a:spcAft>
                      </a:pPr>
                      <a:r>
                        <a:rPr lang="it-IT" sz="1400" dirty="0">
                          <a:latin typeface="+mn-lt"/>
                        </a:rPr>
                        <a:t>Italia</a:t>
                      </a:r>
                      <a:endParaRPr lang="it-IT" sz="140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400" dirty="0">
                          <a:latin typeface="+mn-lt"/>
                        </a:rPr>
                        <a:t>1.429.897</a:t>
                      </a:r>
                      <a:endParaRPr lang="it-IT" sz="140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400" dirty="0">
                          <a:latin typeface="+mn-lt"/>
                        </a:rPr>
                        <a:t>23,59</a:t>
                      </a:r>
                      <a:endParaRPr lang="it-IT" sz="140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400" dirty="0">
                          <a:latin typeface="+mn-lt"/>
                        </a:rPr>
                        <a:t>1.259.242</a:t>
                      </a:r>
                      <a:endParaRPr lang="it-IT" sz="140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400" dirty="0">
                          <a:latin typeface="+mn-lt"/>
                        </a:rPr>
                        <a:t>107.569</a:t>
                      </a:r>
                      <a:endParaRPr lang="it-IT" sz="140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400" dirty="0">
                          <a:latin typeface="+mn-lt"/>
                        </a:rPr>
                        <a:t>103.886</a:t>
                      </a:r>
                      <a:endParaRPr lang="it-IT" sz="140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400" dirty="0">
                          <a:latin typeface="+mn-lt"/>
                        </a:rPr>
                        <a:t>3.683</a:t>
                      </a:r>
                      <a:endParaRPr lang="it-IT" sz="140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400" dirty="0">
                          <a:latin typeface="+mn-lt"/>
                        </a:rPr>
                        <a:t>1.434.743</a:t>
                      </a:r>
                      <a:endParaRPr lang="it-IT" sz="140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400" dirty="0">
                          <a:latin typeface="+mn-lt"/>
                        </a:rPr>
                        <a:t>0,26</a:t>
                      </a:r>
                      <a:endParaRPr lang="it-IT" sz="1400" dirty="0">
                        <a:latin typeface="+mn-lt"/>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169" name="Rectangle 1"/>
          <p:cNvSpPr>
            <a:spLocks noChangeArrowheads="1"/>
          </p:cNvSpPr>
          <p:nvPr/>
        </p:nvSpPr>
        <p:spPr bwMode="auto">
          <a:xfrm>
            <a:off x="1331640" y="5325326"/>
            <a:ext cx="3419872" cy="5386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100" b="0" i="1" u="none" strike="noStrike" cap="none" normalizeH="0" baseline="0" dirty="0" smtClean="0">
                <a:ln>
                  <a:noFill/>
                </a:ln>
                <a:solidFill>
                  <a:schemeClr val="tx1"/>
                </a:solidFill>
                <a:effectLst/>
                <a:ea typeface="Times New Roman" pitchFamily="18" charset="0"/>
                <a:cs typeface="Calibri" pitchFamily="34" charset="0"/>
              </a:rPr>
              <a:t>Fonte: Elaborazione  su dati StockView –Infocamere</a:t>
            </a:r>
            <a:endParaRPr kumimoji="0" lang="it-IT" sz="11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Segnaposto piè di pagina 5"/>
          <p:cNvSpPr>
            <a:spLocks noGrp="1"/>
          </p:cNvSpPr>
          <p:nvPr>
            <p:ph type="ftr" sz="quarter" idx="11"/>
          </p:nvPr>
        </p:nvSpPr>
        <p:spPr>
          <a:xfrm>
            <a:off x="4380072" y="6407944"/>
            <a:ext cx="3504296" cy="365125"/>
          </a:xfrm>
        </p:spPr>
        <p:txBody>
          <a:bodyPr/>
          <a:lstStyle/>
          <a:p>
            <a:r>
              <a:rPr lang="it-IT" dirty="0" smtClean="0"/>
              <a:t>Elaborazione Servizio Economia Locale CCIAA Brindisi</a:t>
            </a:r>
            <a:endParaRPr lang="it-IT"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p:cNvGraphicFramePr>
            <a:graphicFrameLocks noGrp="1"/>
          </p:cNvGraphicFramePr>
          <p:nvPr>
            <p:ph idx="1"/>
          </p:nvPr>
        </p:nvGraphicFramePr>
        <p:xfrm>
          <a:off x="1470484" y="1481139"/>
          <a:ext cx="6203032" cy="3246773"/>
        </p:xfrm>
        <a:graphic>
          <a:graphicData uri="http://schemas.openxmlformats.org/drawingml/2006/table">
            <a:tbl>
              <a:tblPr firstRow="1" bandRow="1">
                <a:effectLst/>
                <a:tableStyleId>{5C22544A-7EE6-4342-B048-85BDC9FD1C3A}</a:tableStyleId>
              </a:tblPr>
              <a:tblGrid>
                <a:gridCol w="3101516"/>
                <a:gridCol w="3101516"/>
              </a:tblGrid>
              <a:tr h="503573">
                <a:tc gridSpan="2">
                  <a:txBody>
                    <a:bodyPr/>
                    <a:lstStyle/>
                    <a:p>
                      <a:pPr algn="ctr"/>
                      <a:r>
                        <a:rPr lang="it-IT" sz="2400" dirty="0" smtClean="0">
                          <a:effectLst>
                            <a:outerShdw blurRad="38100" dist="38100" dir="2700000" algn="tl">
                              <a:srgbClr val="000000">
                                <a:alpha val="43137"/>
                              </a:srgbClr>
                            </a:outerShdw>
                          </a:effectLst>
                        </a:rPr>
                        <a:t>TASSO DI CRESCITA</a:t>
                      </a:r>
                      <a:endParaRPr lang="it-IT" sz="2400" dirty="0">
                        <a:effectLst>
                          <a:outerShdw blurRad="38100" dist="38100" dir="2700000" algn="tl">
                            <a:srgbClr val="000000">
                              <a:alpha val="43137"/>
                            </a:srgbClr>
                          </a:outerShdw>
                        </a:effectLst>
                      </a:endParaRPr>
                    </a:p>
                  </a:txBody>
                  <a:tcPr anchor="ctr"/>
                </a:tc>
                <a:tc hMerge="1">
                  <a:txBody>
                    <a:bodyPr/>
                    <a:lstStyle/>
                    <a:p>
                      <a:endParaRPr lang="it-IT" dirty="0"/>
                    </a:p>
                  </a:txBody>
                  <a:tcPr/>
                </a:tc>
              </a:tr>
              <a:tr h="444737">
                <a:tc>
                  <a:txBody>
                    <a:bodyPr/>
                    <a:lstStyle/>
                    <a:p>
                      <a:endParaRPr lang="it-IT" sz="2400" b="1" cap="none" spc="0" dirty="0">
                        <a:ln w="12700">
                          <a:solidFill>
                            <a:schemeClr val="tx2">
                              <a:satMod val="155000"/>
                            </a:schemeClr>
                          </a:solidFill>
                          <a:prstDash val="solid"/>
                        </a:ln>
                        <a:solidFill>
                          <a:schemeClr val="bg2">
                            <a:tint val="85000"/>
                            <a:satMod val="155000"/>
                          </a:schemeClr>
                        </a:solidFill>
                        <a:effectLst/>
                      </a:endParaRPr>
                    </a:p>
                  </a:txBody>
                  <a:tcPr anchor="ctr">
                    <a:noFill/>
                  </a:tcPr>
                </a:tc>
                <a:tc>
                  <a:txBody>
                    <a:bodyPr/>
                    <a:lstStyle/>
                    <a:p>
                      <a:endParaRPr lang="it-IT" sz="2400" b="1" cap="none" spc="0" dirty="0">
                        <a:ln w="12700">
                          <a:solidFill>
                            <a:schemeClr val="tx2">
                              <a:satMod val="155000"/>
                            </a:schemeClr>
                          </a:solidFill>
                          <a:prstDash val="solid"/>
                        </a:ln>
                        <a:solidFill>
                          <a:schemeClr val="bg2">
                            <a:tint val="85000"/>
                            <a:satMod val="155000"/>
                          </a:schemeClr>
                        </a:solidFill>
                        <a:effectLst/>
                      </a:endParaRPr>
                    </a:p>
                  </a:txBody>
                  <a:tcPr anchor="ctr">
                    <a:noFill/>
                  </a:tcPr>
                </a:tc>
              </a:tr>
              <a:tr h="444737">
                <a:tc>
                  <a:txBody>
                    <a:bodyPr/>
                    <a:lstStyle/>
                    <a:p>
                      <a:r>
                        <a:rPr lang="it-IT" sz="2400" b="1" cap="none" spc="0" dirty="0" smtClean="0">
                          <a:ln w="12700">
                            <a:solidFill>
                              <a:schemeClr val="tx2">
                                <a:satMod val="155000"/>
                              </a:schemeClr>
                            </a:solidFill>
                            <a:prstDash val="solid"/>
                          </a:ln>
                          <a:solidFill>
                            <a:schemeClr val="bg2">
                              <a:tint val="85000"/>
                              <a:satMod val="155000"/>
                            </a:schemeClr>
                          </a:solidFill>
                          <a:effectLst/>
                        </a:rPr>
                        <a:t>Brindisi</a:t>
                      </a:r>
                      <a:endParaRPr lang="it-IT" sz="2400" b="1" cap="none" spc="0" dirty="0">
                        <a:ln w="12700">
                          <a:solidFill>
                            <a:schemeClr val="tx2">
                              <a:satMod val="155000"/>
                            </a:schemeClr>
                          </a:solidFill>
                          <a:prstDash val="solid"/>
                        </a:ln>
                        <a:solidFill>
                          <a:schemeClr val="bg2">
                            <a:tint val="85000"/>
                            <a:satMod val="155000"/>
                          </a:schemeClr>
                        </a:solidFill>
                        <a:effectLst/>
                      </a:endParaRPr>
                    </a:p>
                  </a:txBody>
                  <a:tcPr anchor="ctr">
                    <a:solidFill>
                      <a:srgbClr val="92D050"/>
                    </a:solidFill>
                  </a:tcPr>
                </a:tc>
                <a:tc>
                  <a:txBody>
                    <a:bodyPr/>
                    <a:lstStyle/>
                    <a:p>
                      <a:pPr algn="r"/>
                      <a:r>
                        <a:rPr lang="it-IT" sz="2400" b="1" cap="none" spc="0" dirty="0" smtClean="0">
                          <a:ln w="12700">
                            <a:solidFill>
                              <a:schemeClr val="tx2">
                                <a:satMod val="155000"/>
                              </a:schemeClr>
                            </a:solidFill>
                            <a:prstDash val="solid"/>
                          </a:ln>
                          <a:solidFill>
                            <a:schemeClr val="bg2">
                              <a:tint val="85000"/>
                              <a:satMod val="155000"/>
                            </a:schemeClr>
                          </a:solidFill>
                          <a:effectLst/>
                        </a:rPr>
                        <a:t>+ 0,58 %</a:t>
                      </a:r>
                      <a:endParaRPr lang="it-IT" sz="2400" b="1" cap="none" spc="0" dirty="0">
                        <a:ln w="12700">
                          <a:solidFill>
                            <a:schemeClr val="tx2">
                              <a:satMod val="155000"/>
                            </a:schemeClr>
                          </a:solidFill>
                          <a:prstDash val="solid"/>
                        </a:ln>
                        <a:solidFill>
                          <a:schemeClr val="bg2">
                            <a:tint val="85000"/>
                            <a:satMod val="155000"/>
                          </a:schemeClr>
                        </a:solidFill>
                        <a:effectLst/>
                      </a:endParaRPr>
                    </a:p>
                  </a:txBody>
                  <a:tcPr anchor="ctr">
                    <a:solidFill>
                      <a:srgbClr val="92D050"/>
                    </a:solidFill>
                  </a:tcPr>
                </a:tc>
              </a:tr>
              <a:tr h="444737">
                <a:tc>
                  <a:txBody>
                    <a:bodyPr/>
                    <a:lstStyle/>
                    <a:p>
                      <a:endParaRPr lang="it-IT" sz="2400" b="1" cap="none" spc="0" dirty="0">
                        <a:ln w="12700">
                          <a:solidFill>
                            <a:schemeClr val="tx2">
                              <a:satMod val="155000"/>
                            </a:schemeClr>
                          </a:solidFill>
                          <a:prstDash val="solid"/>
                        </a:ln>
                        <a:solidFill>
                          <a:schemeClr val="bg2">
                            <a:tint val="85000"/>
                            <a:satMod val="155000"/>
                          </a:schemeClr>
                        </a:solidFill>
                        <a:effectLst/>
                      </a:endParaRPr>
                    </a:p>
                  </a:txBody>
                  <a:tcPr anchor="ctr">
                    <a:noFill/>
                  </a:tcPr>
                </a:tc>
                <a:tc>
                  <a:txBody>
                    <a:bodyPr/>
                    <a:lstStyle/>
                    <a:p>
                      <a:pPr algn="r"/>
                      <a:endParaRPr lang="it-IT" sz="2400" b="1" cap="none" spc="0" dirty="0">
                        <a:ln w="12700">
                          <a:solidFill>
                            <a:schemeClr val="tx2">
                              <a:satMod val="155000"/>
                            </a:schemeClr>
                          </a:solidFill>
                          <a:prstDash val="solid"/>
                        </a:ln>
                        <a:solidFill>
                          <a:schemeClr val="bg2">
                            <a:tint val="85000"/>
                            <a:satMod val="155000"/>
                          </a:schemeClr>
                        </a:solidFill>
                        <a:effectLst/>
                      </a:endParaRPr>
                    </a:p>
                  </a:txBody>
                  <a:tcPr anchor="ctr">
                    <a:noFill/>
                  </a:tcPr>
                </a:tc>
              </a:tr>
              <a:tr h="444737">
                <a:tc>
                  <a:txBody>
                    <a:bodyPr/>
                    <a:lstStyle/>
                    <a:p>
                      <a:r>
                        <a:rPr lang="it-IT" sz="2400" b="1" cap="none" spc="0" dirty="0" smtClean="0">
                          <a:ln w="12700">
                            <a:solidFill>
                              <a:schemeClr val="tx2">
                                <a:satMod val="155000"/>
                              </a:schemeClr>
                            </a:solidFill>
                            <a:prstDash val="solid"/>
                          </a:ln>
                          <a:solidFill>
                            <a:schemeClr val="bg2">
                              <a:tint val="85000"/>
                              <a:satMod val="155000"/>
                            </a:schemeClr>
                          </a:solidFill>
                          <a:effectLst/>
                        </a:rPr>
                        <a:t>Puglia</a:t>
                      </a:r>
                      <a:endParaRPr lang="it-IT" sz="2400" b="1" cap="none" spc="0" dirty="0">
                        <a:ln w="12700">
                          <a:solidFill>
                            <a:schemeClr val="tx2">
                              <a:satMod val="155000"/>
                            </a:schemeClr>
                          </a:solidFill>
                          <a:prstDash val="solid"/>
                        </a:ln>
                        <a:solidFill>
                          <a:schemeClr val="bg2">
                            <a:tint val="85000"/>
                            <a:satMod val="155000"/>
                          </a:schemeClr>
                        </a:solidFill>
                        <a:effectLst/>
                      </a:endParaRPr>
                    </a:p>
                  </a:txBody>
                  <a:tcPr anchor="ctr">
                    <a:solidFill>
                      <a:srgbClr val="FFC000"/>
                    </a:solidFill>
                  </a:tcPr>
                </a:tc>
                <a:tc>
                  <a:txBody>
                    <a:bodyPr/>
                    <a:lstStyle/>
                    <a:p>
                      <a:pPr algn="r"/>
                      <a:r>
                        <a:rPr lang="it-IT" sz="2400" b="1" cap="none" spc="0" dirty="0" smtClean="0">
                          <a:ln w="12700">
                            <a:solidFill>
                              <a:schemeClr val="tx2">
                                <a:satMod val="155000"/>
                              </a:schemeClr>
                            </a:solidFill>
                            <a:prstDash val="solid"/>
                          </a:ln>
                          <a:solidFill>
                            <a:schemeClr val="bg2">
                              <a:tint val="85000"/>
                              <a:satMod val="155000"/>
                            </a:schemeClr>
                          </a:solidFill>
                          <a:effectLst/>
                        </a:rPr>
                        <a:t>+ 0,34 %</a:t>
                      </a:r>
                      <a:endParaRPr lang="it-IT" sz="2400" b="1" cap="none" spc="0" dirty="0">
                        <a:ln w="12700">
                          <a:solidFill>
                            <a:schemeClr val="tx2">
                              <a:satMod val="155000"/>
                            </a:schemeClr>
                          </a:solidFill>
                          <a:prstDash val="solid"/>
                        </a:ln>
                        <a:solidFill>
                          <a:schemeClr val="bg2">
                            <a:tint val="85000"/>
                            <a:satMod val="155000"/>
                          </a:schemeClr>
                        </a:solidFill>
                        <a:effectLst/>
                      </a:endParaRPr>
                    </a:p>
                  </a:txBody>
                  <a:tcPr anchor="ctr">
                    <a:solidFill>
                      <a:srgbClr val="FFC000"/>
                    </a:solidFill>
                  </a:tcPr>
                </a:tc>
              </a:tr>
              <a:tr h="444737">
                <a:tc>
                  <a:txBody>
                    <a:bodyPr/>
                    <a:lstStyle/>
                    <a:p>
                      <a:endParaRPr lang="it-IT" sz="2400" b="1" cap="none" spc="0" dirty="0">
                        <a:ln w="12700">
                          <a:solidFill>
                            <a:schemeClr val="tx2">
                              <a:satMod val="155000"/>
                            </a:schemeClr>
                          </a:solidFill>
                          <a:prstDash val="solid"/>
                        </a:ln>
                        <a:solidFill>
                          <a:schemeClr val="bg2">
                            <a:tint val="85000"/>
                            <a:satMod val="155000"/>
                          </a:schemeClr>
                        </a:solidFill>
                        <a:effectLst/>
                      </a:endParaRPr>
                    </a:p>
                  </a:txBody>
                  <a:tcPr anchor="ctr">
                    <a:noFill/>
                  </a:tcPr>
                </a:tc>
                <a:tc>
                  <a:txBody>
                    <a:bodyPr/>
                    <a:lstStyle/>
                    <a:p>
                      <a:pPr algn="r"/>
                      <a:endParaRPr lang="it-IT" sz="2400" b="1" cap="none" spc="0" dirty="0">
                        <a:ln w="12700">
                          <a:solidFill>
                            <a:schemeClr val="tx2">
                              <a:satMod val="155000"/>
                            </a:schemeClr>
                          </a:solidFill>
                          <a:prstDash val="solid"/>
                        </a:ln>
                        <a:solidFill>
                          <a:schemeClr val="bg2">
                            <a:tint val="85000"/>
                            <a:satMod val="155000"/>
                          </a:schemeClr>
                        </a:solidFill>
                        <a:effectLst/>
                      </a:endParaRPr>
                    </a:p>
                  </a:txBody>
                  <a:tcPr anchor="ctr">
                    <a:noFill/>
                  </a:tcPr>
                </a:tc>
              </a:tr>
              <a:tr h="444737">
                <a:tc>
                  <a:txBody>
                    <a:bodyPr/>
                    <a:lstStyle/>
                    <a:p>
                      <a:r>
                        <a:rPr lang="it-IT" sz="2400" b="1" cap="none" spc="0" dirty="0" smtClean="0">
                          <a:ln w="12700">
                            <a:solidFill>
                              <a:schemeClr val="tx2">
                                <a:satMod val="155000"/>
                              </a:schemeClr>
                            </a:solidFill>
                            <a:prstDash val="solid"/>
                          </a:ln>
                          <a:solidFill>
                            <a:schemeClr val="bg2">
                              <a:tint val="85000"/>
                              <a:satMod val="155000"/>
                            </a:schemeClr>
                          </a:solidFill>
                          <a:effectLst/>
                        </a:rPr>
                        <a:t>Italia</a:t>
                      </a:r>
                      <a:endParaRPr lang="it-IT" sz="2400" b="1" cap="none" spc="0" dirty="0">
                        <a:ln w="12700">
                          <a:solidFill>
                            <a:schemeClr val="tx2">
                              <a:satMod val="155000"/>
                            </a:schemeClr>
                          </a:solidFill>
                          <a:prstDash val="solid"/>
                        </a:ln>
                        <a:solidFill>
                          <a:schemeClr val="bg2">
                            <a:tint val="85000"/>
                            <a:satMod val="155000"/>
                          </a:schemeClr>
                        </a:solidFill>
                        <a:effectLst/>
                      </a:endParaRPr>
                    </a:p>
                  </a:txBody>
                  <a:tcPr anchor="ctr">
                    <a:solidFill>
                      <a:srgbClr val="00B0F0"/>
                    </a:solidFill>
                  </a:tcPr>
                </a:tc>
                <a:tc>
                  <a:txBody>
                    <a:bodyPr/>
                    <a:lstStyle/>
                    <a:p>
                      <a:pPr algn="r"/>
                      <a:r>
                        <a:rPr lang="it-IT" sz="2400" b="1" cap="none" spc="0" dirty="0" smtClean="0">
                          <a:ln w="12700">
                            <a:solidFill>
                              <a:schemeClr val="tx2">
                                <a:satMod val="155000"/>
                              </a:schemeClr>
                            </a:solidFill>
                            <a:prstDash val="solid"/>
                          </a:ln>
                          <a:solidFill>
                            <a:schemeClr val="bg2">
                              <a:tint val="85000"/>
                              <a:satMod val="155000"/>
                            </a:schemeClr>
                          </a:solidFill>
                          <a:effectLst/>
                        </a:rPr>
                        <a:t>+ 0,26%</a:t>
                      </a:r>
                      <a:endParaRPr lang="it-IT" sz="2400" b="1" cap="none" spc="0" dirty="0">
                        <a:ln w="12700">
                          <a:solidFill>
                            <a:schemeClr val="tx2">
                              <a:satMod val="155000"/>
                            </a:schemeClr>
                          </a:solidFill>
                          <a:prstDash val="solid"/>
                        </a:ln>
                        <a:solidFill>
                          <a:schemeClr val="bg2">
                            <a:tint val="85000"/>
                            <a:satMod val="155000"/>
                          </a:schemeClr>
                        </a:solidFill>
                        <a:effectLst/>
                      </a:endParaRPr>
                    </a:p>
                  </a:txBody>
                  <a:tcPr anchor="ctr">
                    <a:solidFill>
                      <a:srgbClr val="00B0F0"/>
                    </a:solidFill>
                  </a:tcPr>
                </a:tc>
              </a:tr>
            </a:tbl>
          </a:graphicData>
        </a:graphic>
      </p:graphicFrame>
      <p:sp>
        <p:nvSpPr>
          <p:cNvPr id="2" name="Segnaposto piè di pagina 1"/>
          <p:cNvSpPr>
            <a:spLocks noGrp="1"/>
          </p:cNvSpPr>
          <p:nvPr>
            <p:ph type="ftr" sz="quarter" idx="11"/>
          </p:nvPr>
        </p:nvSpPr>
        <p:spPr>
          <a:xfrm>
            <a:off x="4380072" y="6407944"/>
            <a:ext cx="3504296" cy="365125"/>
          </a:xfrm>
        </p:spPr>
        <p:txBody>
          <a:bodyPr/>
          <a:lstStyle/>
          <a:p>
            <a:pPr algn="l"/>
            <a:r>
              <a:rPr lang="it-IT" dirty="0" smtClean="0"/>
              <a:t>Elaborazione Servizio Economia Locale CCIAA Brindisi</a:t>
            </a:r>
            <a:endParaRPr lang="it-IT" dirty="0"/>
          </a:p>
        </p:txBody>
      </p:sp>
      <p:sp>
        <p:nvSpPr>
          <p:cNvPr id="3" name="Titolo 2"/>
          <p:cNvSpPr>
            <a:spLocks noGrp="1"/>
          </p:cNvSpPr>
          <p:nvPr>
            <p:ph type="title"/>
          </p:nvPr>
        </p:nvSpPr>
        <p:spPr/>
        <p:txBody>
          <a:bodyPr>
            <a:normAutofit/>
          </a:bodyPr>
          <a:lstStyle/>
          <a:p>
            <a:pPr algn="ctr"/>
            <a:r>
              <a:rPr lang="it-IT" sz="2800" dirty="0" smtClean="0">
                <a:solidFill>
                  <a:schemeClr val="accent2">
                    <a:lumMod val="50000"/>
                  </a:schemeClr>
                </a:solidFill>
                <a:effectLst>
                  <a:outerShdw blurRad="38100" dist="38100" dir="2700000" algn="tl">
                    <a:srgbClr val="000000">
                      <a:alpha val="43137"/>
                    </a:srgbClr>
                  </a:outerShdw>
                </a:effectLst>
              </a:rPr>
              <a:t>IMPRENDITORIA</a:t>
            </a:r>
            <a:r>
              <a:rPr lang="it-IT" sz="2800" baseline="0" dirty="0" smtClean="0">
                <a:solidFill>
                  <a:schemeClr val="accent2">
                    <a:lumMod val="50000"/>
                  </a:schemeClr>
                </a:solidFill>
                <a:effectLst>
                  <a:outerShdw blurRad="38100" dist="38100" dir="2700000" algn="tl">
                    <a:srgbClr val="000000">
                      <a:alpha val="43137"/>
                    </a:srgbClr>
                  </a:outerShdw>
                </a:effectLst>
              </a:rPr>
              <a:t> FEMMINILE</a:t>
            </a:r>
            <a:endParaRPr lang="it-IT" sz="2800" dirty="0">
              <a:solidFill>
                <a:schemeClr val="accent2">
                  <a:lumMod val="50000"/>
                </a:schemeClr>
              </a:solidFill>
              <a:effectLst>
                <a:outerShdw blurRad="38100" dist="38100" dir="2700000" algn="tl">
                  <a:srgbClr val="000000">
                    <a:alpha val="43137"/>
                  </a:srgbClr>
                </a:outerShdw>
              </a:effectLst>
            </a:endParaRPr>
          </a:p>
        </p:txBody>
      </p:sp>
      <p:pic>
        <p:nvPicPr>
          <p:cNvPr id="1036" name="Picture 12" descr="C:\Users\cbr0091\AppData\Local\Microsoft\Windows\Temporary Internet Files\Content.IE5\22RSU426\MC900440635[1].wmf"/>
          <p:cNvPicPr>
            <a:picLocks noChangeAspect="1" noChangeArrowheads="1"/>
          </p:cNvPicPr>
          <p:nvPr/>
        </p:nvPicPr>
        <p:blipFill>
          <a:blip r:embed="rId2" cstate="print"/>
          <a:srcRect/>
          <a:stretch>
            <a:fillRect/>
          </a:stretch>
        </p:blipFill>
        <p:spPr bwMode="auto">
          <a:xfrm>
            <a:off x="7020272" y="4725144"/>
            <a:ext cx="1816100" cy="181610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p:txBody>
          <a:bodyPr/>
          <a:lstStyle/>
          <a:p>
            <a:r>
              <a:rPr lang="it-IT" dirty="0" smtClean="0"/>
              <a:t>Elaborazione Servizio Economia Locale CCIAA Brindisi</a:t>
            </a:r>
            <a:endParaRPr lang="it-IT" dirty="0"/>
          </a:p>
        </p:txBody>
      </p:sp>
      <p:sp>
        <p:nvSpPr>
          <p:cNvPr id="4" name="Titolo 3"/>
          <p:cNvSpPr>
            <a:spLocks noGrp="1"/>
          </p:cNvSpPr>
          <p:nvPr>
            <p:ph type="title"/>
          </p:nvPr>
        </p:nvSpPr>
        <p:spPr/>
        <p:txBody>
          <a:bodyPr>
            <a:normAutofit/>
          </a:bodyPr>
          <a:lstStyle/>
          <a:p>
            <a:pPr algn="ctr"/>
            <a:r>
              <a:rPr lang="it-IT" sz="2800" dirty="0" smtClean="0">
                <a:solidFill>
                  <a:schemeClr val="accent2">
                    <a:lumMod val="50000"/>
                  </a:schemeClr>
                </a:solidFill>
              </a:rPr>
              <a:t>I RISULTATI ECONOMICI</a:t>
            </a:r>
            <a:br>
              <a:rPr lang="it-IT" sz="2800" dirty="0" smtClean="0">
                <a:solidFill>
                  <a:schemeClr val="accent2">
                    <a:lumMod val="50000"/>
                  </a:schemeClr>
                </a:solidFill>
              </a:rPr>
            </a:br>
            <a:r>
              <a:rPr lang="it-IT" sz="2800" dirty="0" smtClean="0">
                <a:solidFill>
                  <a:schemeClr val="accent2">
                    <a:lumMod val="50000"/>
                  </a:schemeClr>
                </a:solidFill>
              </a:rPr>
              <a:t>Valore della produzione anni 2010/2012</a:t>
            </a:r>
            <a:endParaRPr lang="it-IT" sz="2800" dirty="0">
              <a:solidFill>
                <a:schemeClr val="accent2">
                  <a:lumMod val="50000"/>
                </a:schemeClr>
              </a:solidFill>
            </a:endParaRPr>
          </a:p>
        </p:txBody>
      </p:sp>
      <p:graphicFrame>
        <p:nvGraphicFramePr>
          <p:cNvPr id="5" name="Segnaposto contenuto 4"/>
          <p:cNvGraphicFramePr>
            <a:graphicFrameLocks noGrp="1"/>
          </p:cNvGraphicFramePr>
          <p:nvPr>
            <p:ph idx="1"/>
          </p:nvPr>
        </p:nvGraphicFramePr>
        <p:xfrm>
          <a:off x="1259632" y="1481138"/>
          <a:ext cx="6624736" cy="3604046"/>
        </p:xfrm>
        <a:graphic>
          <a:graphicData uri="http://schemas.openxmlformats.org/drawingml/2006/chart">
            <c:chart xmlns:c="http://schemas.openxmlformats.org/drawingml/2006/chart" xmlns:r="http://schemas.openxmlformats.org/officeDocument/2006/relationships" r:id="rId2"/>
          </a:graphicData>
        </a:graphic>
      </p:graphicFrame>
      <p:sp>
        <p:nvSpPr>
          <p:cNvPr id="1025" name="Rectangle 1"/>
          <p:cNvSpPr>
            <a:spLocks noChangeArrowheads="1"/>
          </p:cNvSpPr>
          <p:nvPr/>
        </p:nvSpPr>
        <p:spPr bwMode="auto">
          <a:xfrm>
            <a:off x="899592" y="5139190"/>
            <a:ext cx="7740352" cy="2154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it-IT" sz="8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Fonte: archivio bilanci XBRL-inbalance: elaborazioni su 1850 bilanci – stesso insieme di bilanci nei tre anni</a:t>
            </a: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ttangolo 6"/>
          <p:cNvSpPr/>
          <p:nvPr/>
        </p:nvSpPr>
        <p:spPr>
          <a:xfrm>
            <a:off x="719572" y="5335808"/>
            <a:ext cx="7704856" cy="738664"/>
          </a:xfrm>
          <a:prstGeom prst="rect">
            <a:avLst/>
          </a:prstGeom>
        </p:spPr>
        <p:txBody>
          <a:bodyPr wrap="square" anchor="ctr">
            <a:spAutoFit/>
          </a:bodyPr>
          <a:lstStyle/>
          <a:p>
            <a:pPr algn="just"/>
            <a:r>
              <a:rPr lang="it-IT" sz="1400" dirty="0" smtClean="0"/>
              <a:t>Il valore della produzione delle società di capitali registrate nella provincia di Brindisi si è attestato nel 2012 ad euro 3.272.581.462, registrando un sensibile decremento rispetto all’anno precedente. </a:t>
            </a:r>
            <a:endParaRPr lang="it-IT" sz="1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p:cNvGraphicFramePr>
            <a:graphicFrameLocks noGrp="1"/>
          </p:cNvGraphicFramePr>
          <p:nvPr>
            <p:ph idx="1"/>
          </p:nvPr>
        </p:nvGraphicFramePr>
        <p:xfrm>
          <a:off x="457200" y="1481138"/>
          <a:ext cx="8229600" cy="2695448"/>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rowSpan="2">
                  <a:txBody>
                    <a:bodyPr/>
                    <a:lstStyle/>
                    <a:p>
                      <a:pPr>
                        <a:lnSpc>
                          <a:spcPct val="115000"/>
                        </a:lnSpc>
                        <a:spcAft>
                          <a:spcPts val="0"/>
                        </a:spcAft>
                      </a:pPr>
                      <a:r>
                        <a:rPr lang="it-IT" sz="1200" b="1" dirty="0">
                          <a:solidFill>
                            <a:srgbClr val="000000"/>
                          </a:solidFill>
                          <a:latin typeface="+mn-lt"/>
                          <a:ea typeface="Times New Roman"/>
                          <a:cs typeface="Times New Roman"/>
                        </a:rPr>
                        <a:t>Risultati economici </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15000"/>
                        </a:lnSpc>
                        <a:spcAft>
                          <a:spcPts val="0"/>
                        </a:spcAft>
                      </a:pPr>
                      <a:r>
                        <a:rPr lang="it-IT" sz="1200" b="1" dirty="0">
                          <a:solidFill>
                            <a:srgbClr val="000000"/>
                          </a:solidFill>
                          <a:latin typeface="+mn-lt"/>
                          <a:ea typeface="Times New Roman"/>
                          <a:cs typeface="Times New Roman"/>
                        </a:rPr>
                        <a:t>2012</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15000"/>
                        </a:lnSpc>
                        <a:spcAft>
                          <a:spcPts val="0"/>
                        </a:spcAft>
                      </a:pPr>
                      <a:r>
                        <a:rPr lang="it-IT" sz="1200" b="1" dirty="0">
                          <a:solidFill>
                            <a:srgbClr val="000000"/>
                          </a:solidFill>
                          <a:latin typeface="+mn-lt"/>
                          <a:ea typeface="Times New Roman"/>
                          <a:cs typeface="Times New Roman"/>
                        </a:rPr>
                        <a:t>2011</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15000"/>
                        </a:lnSpc>
                        <a:spcAft>
                          <a:spcPts val="0"/>
                        </a:spcAft>
                      </a:pPr>
                      <a:r>
                        <a:rPr lang="it-IT" sz="1200" b="1" dirty="0">
                          <a:solidFill>
                            <a:srgbClr val="000000"/>
                          </a:solidFill>
                          <a:latin typeface="+mn-lt"/>
                          <a:ea typeface="Times New Roman"/>
                          <a:cs typeface="Times New Roman"/>
                        </a:rPr>
                        <a:t>2010</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lnSpc>
                          <a:spcPct val="115000"/>
                        </a:lnSpc>
                        <a:spcAft>
                          <a:spcPts val="0"/>
                        </a:spcAft>
                      </a:pPr>
                      <a:r>
                        <a:rPr lang="it-IT" sz="1200" b="1" dirty="0">
                          <a:solidFill>
                            <a:srgbClr val="000000"/>
                          </a:solidFill>
                          <a:latin typeface="+mn-lt"/>
                          <a:ea typeface="Times New Roman"/>
                          <a:cs typeface="Times New Roman"/>
                        </a:rPr>
                        <a:t>variazioni %</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t-IT"/>
                    </a:p>
                  </a:txBody>
                  <a:tcPr/>
                </a:tc>
              </a:tr>
              <a:tr h="370840">
                <a:tc vMerge="1">
                  <a:txBody>
                    <a:bodyPr/>
                    <a:lstStyle/>
                    <a:p>
                      <a:endParaRPr lang="it-IT"/>
                    </a:p>
                  </a:txBody>
                  <a:tcPr/>
                </a:tc>
                <a:tc vMerge="1">
                  <a:txBody>
                    <a:bodyPr/>
                    <a:lstStyle/>
                    <a:p>
                      <a:endParaRPr lang="it-IT"/>
                    </a:p>
                  </a:txBody>
                  <a:tcPr/>
                </a:tc>
                <a:tc vMerge="1">
                  <a:txBody>
                    <a:bodyPr/>
                    <a:lstStyle/>
                    <a:p>
                      <a:endParaRPr lang="it-IT"/>
                    </a:p>
                  </a:txBody>
                  <a:tcPr/>
                </a:tc>
                <a:tc vMerge="1">
                  <a:txBody>
                    <a:bodyPr/>
                    <a:lstStyle/>
                    <a:p>
                      <a:endParaRPr lang="it-IT"/>
                    </a:p>
                  </a:txBody>
                  <a:tcPr/>
                </a:tc>
                <a:tc>
                  <a:txBody>
                    <a:bodyPr/>
                    <a:lstStyle/>
                    <a:p>
                      <a:pPr algn="ctr">
                        <a:lnSpc>
                          <a:spcPct val="115000"/>
                        </a:lnSpc>
                        <a:spcAft>
                          <a:spcPts val="0"/>
                        </a:spcAft>
                      </a:pPr>
                      <a:r>
                        <a:rPr lang="it-IT" sz="1200" b="1" dirty="0">
                          <a:solidFill>
                            <a:srgbClr val="000000"/>
                          </a:solidFill>
                          <a:latin typeface="+mn-lt"/>
                          <a:ea typeface="Times New Roman"/>
                          <a:cs typeface="Times New Roman"/>
                        </a:rPr>
                        <a:t>2011/2010</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algn="ctr">
                        <a:lnSpc>
                          <a:spcPct val="115000"/>
                        </a:lnSpc>
                        <a:spcAft>
                          <a:spcPts val="0"/>
                        </a:spcAft>
                      </a:pPr>
                      <a:r>
                        <a:rPr lang="it-IT" sz="1200" b="1" dirty="0">
                          <a:solidFill>
                            <a:srgbClr val="000000"/>
                          </a:solidFill>
                          <a:latin typeface="+mn-lt"/>
                          <a:ea typeface="Times New Roman"/>
                          <a:cs typeface="Times New Roman"/>
                        </a:rPr>
                        <a:t>2012/2011</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r>
              <a:tr h="370840">
                <a:tc>
                  <a:txBody>
                    <a:bodyPr/>
                    <a:lstStyle/>
                    <a:p>
                      <a:pPr>
                        <a:lnSpc>
                          <a:spcPct val="115000"/>
                        </a:lnSpc>
                        <a:spcAft>
                          <a:spcPts val="0"/>
                        </a:spcAft>
                      </a:pPr>
                      <a:r>
                        <a:rPr lang="it-IT" sz="1200" dirty="0">
                          <a:solidFill>
                            <a:srgbClr val="000000"/>
                          </a:solidFill>
                          <a:latin typeface="+mn-lt"/>
                          <a:ea typeface="Times New Roman"/>
                          <a:cs typeface="Times New Roman"/>
                        </a:rPr>
                        <a:t>Valore della produzione</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3.272.581.462</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3.444.845.083</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3.104.405.386</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11,0</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-5,0</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nSpc>
                          <a:spcPct val="115000"/>
                        </a:lnSpc>
                        <a:spcAft>
                          <a:spcPts val="0"/>
                        </a:spcAft>
                      </a:pPr>
                      <a:r>
                        <a:rPr lang="it-IT" sz="1200" dirty="0">
                          <a:solidFill>
                            <a:srgbClr val="000000"/>
                          </a:solidFill>
                          <a:latin typeface="+mn-lt"/>
                          <a:ea typeface="Times New Roman"/>
                          <a:cs typeface="Times New Roman"/>
                        </a:rPr>
                        <a:t>Valore aggiunto</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739.081.798</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730.323.241</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682.282.705</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7,0</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1,2</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nSpc>
                          <a:spcPct val="115000"/>
                        </a:lnSpc>
                        <a:spcAft>
                          <a:spcPts val="0"/>
                        </a:spcAft>
                      </a:pPr>
                      <a:r>
                        <a:rPr lang="it-IT" sz="1200" dirty="0">
                          <a:solidFill>
                            <a:srgbClr val="000000"/>
                          </a:solidFill>
                          <a:latin typeface="+mn-lt"/>
                          <a:ea typeface="Times New Roman"/>
                          <a:cs typeface="Times New Roman"/>
                        </a:rPr>
                        <a:t>Ebit</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104.487.742</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115.423.698</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101.677.878</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13,5</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-9,5</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nSpc>
                          <a:spcPct val="115000"/>
                        </a:lnSpc>
                        <a:spcAft>
                          <a:spcPts val="0"/>
                        </a:spcAft>
                      </a:pPr>
                      <a:r>
                        <a:rPr lang="it-IT" sz="1200" dirty="0">
                          <a:solidFill>
                            <a:srgbClr val="000000"/>
                          </a:solidFill>
                          <a:latin typeface="+mn-lt"/>
                          <a:ea typeface="Times New Roman"/>
                          <a:cs typeface="Times New Roman"/>
                        </a:rPr>
                        <a:t>Risultato ante imposte</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65.121.245</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80.222.002</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67.515.263</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18,8</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-18,8</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nSpc>
                          <a:spcPct val="115000"/>
                        </a:lnSpc>
                        <a:spcAft>
                          <a:spcPts val="0"/>
                        </a:spcAft>
                      </a:pPr>
                      <a:r>
                        <a:rPr lang="it-IT" sz="1200" dirty="0">
                          <a:solidFill>
                            <a:srgbClr val="000000"/>
                          </a:solidFill>
                          <a:latin typeface="+mn-lt"/>
                          <a:ea typeface="Times New Roman"/>
                          <a:cs typeface="Times New Roman"/>
                        </a:rPr>
                        <a:t>Risultato netto</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15.332.154</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30.077.420</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25.711.810</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17,0</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-49,0</a:t>
                      </a:r>
                      <a:endParaRPr lang="it-IT" sz="1200" dirty="0">
                        <a:latin typeface="+mn-lt"/>
                        <a:ea typeface="Times New Roman"/>
                        <a:cs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Segnaposto piè di pagina 2"/>
          <p:cNvSpPr>
            <a:spLocks noGrp="1"/>
          </p:cNvSpPr>
          <p:nvPr>
            <p:ph type="ftr" sz="quarter" idx="11"/>
          </p:nvPr>
        </p:nvSpPr>
        <p:spPr/>
        <p:txBody>
          <a:bodyPr/>
          <a:lstStyle/>
          <a:p>
            <a:r>
              <a:rPr lang="it-IT" dirty="0" smtClean="0"/>
              <a:t>Elaborazione Servizio Economia Locale CCIAA Brindisi</a:t>
            </a:r>
            <a:endParaRPr lang="it-IT" dirty="0"/>
          </a:p>
        </p:txBody>
      </p:sp>
      <p:sp>
        <p:nvSpPr>
          <p:cNvPr id="4" name="Titolo 3"/>
          <p:cNvSpPr>
            <a:spLocks noGrp="1"/>
          </p:cNvSpPr>
          <p:nvPr>
            <p:ph type="title"/>
          </p:nvPr>
        </p:nvSpPr>
        <p:spPr/>
        <p:txBody>
          <a:bodyPr>
            <a:normAutofit fontScale="90000"/>
          </a:bodyPr>
          <a:lstStyle/>
          <a:p>
            <a:pPr algn="just"/>
            <a:r>
              <a:rPr lang="it-IT" sz="2800" dirty="0" smtClean="0">
                <a:solidFill>
                  <a:schemeClr val="accent2">
                    <a:lumMod val="50000"/>
                  </a:schemeClr>
                </a:solidFill>
              </a:rPr>
              <a:t>Principali aggregati economici delle società di capitali della provincia di Brindisi (valori assoluti e variazioni percentuali annue- anni 2010-2012)</a:t>
            </a:r>
            <a:endParaRPr lang="it-IT" sz="2800" dirty="0">
              <a:solidFill>
                <a:schemeClr val="accent2">
                  <a:lumMod val="50000"/>
                </a:schemeClr>
              </a:solidFill>
            </a:endParaRPr>
          </a:p>
        </p:txBody>
      </p:sp>
      <p:sp>
        <p:nvSpPr>
          <p:cNvPr id="6" name="Rettangolo 5"/>
          <p:cNvSpPr/>
          <p:nvPr/>
        </p:nvSpPr>
        <p:spPr>
          <a:xfrm>
            <a:off x="395536" y="4221088"/>
            <a:ext cx="8352928" cy="2031325"/>
          </a:xfrm>
          <a:prstGeom prst="rect">
            <a:avLst/>
          </a:prstGeom>
        </p:spPr>
        <p:txBody>
          <a:bodyPr wrap="square">
            <a:spAutoFit/>
          </a:bodyPr>
          <a:lstStyle/>
          <a:p>
            <a:pPr algn="just"/>
            <a:r>
              <a:rPr lang="it-IT" sz="1400" dirty="0" smtClean="0"/>
              <a:t>L’aggiornamento più recente dei dati riferiti al 2012 evidenzia una </a:t>
            </a:r>
            <a:r>
              <a:rPr lang="it-IT" sz="1400" i="1" dirty="0" smtClean="0"/>
              <a:t>performance</a:t>
            </a:r>
            <a:r>
              <a:rPr lang="it-IT" sz="1400" dirty="0" smtClean="0"/>
              <a:t> complessivamente negativa del tessuto produttivo brindisino in termini di risultati di mercato e redditività. Il riacutizzarsi degli effetti della crisi ha inciso sulla dinamica della produzione, diminuita del 5% rispetto al 2011, mentre il valore aggiunto ha registrato un aumento dell’1,2 %. Anche l’Ebit (o risultato di gestione al lordo delle imposte e degli oneri finanziari) ha subito un evidente peggioramento, collocandosi a  circa 9 punti percentuali al di sotto del valore dell’anno precedente. I valori particolarmente scoraggianti sono, ad ogni modo, quelli relativi al risultato ante imposte (-18,8%) e al risultato netto (-49%), al contrario di quanto registrato nel 2011 rispetto ai dati dell’anno precedente.</a:t>
            </a:r>
          </a:p>
          <a:p>
            <a:pPr algn="just"/>
            <a:r>
              <a:rPr lang="it-IT" sz="1400" dirty="0" smtClean="0"/>
              <a:t> </a:t>
            </a:r>
            <a:endParaRPr lang="it-IT" sz="1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p:txBody>
          <a:bodyPr/>
          <a:lstStyle/>
          <a:p>
            <a:r>
              <a:rPr lang="it-IT" dirty="0" smtClean="0"/>
              <a:t>Elaborazione Servizio Economia Locale CCIAA Brindisi</a:t>
            </a:r>
            <a:endParaRPr lang="it-IT" dirty="0"/>
          </a:p>
        </p:txBody>
      </p:sp>
      <p:sp>
        <p:nvSpPr>
          <p:cNvPr id="4" name="Titolo 3"/>
          <p:cNvSpPr>
            <a:spLocks noGrp="1"/>
          </p:cNvSpPr>
          <p:nvPr>
            <p:ph type="title"/>
          </p:nvPr>
        </p:nvSpPr>
        <p:spPr>
          <a:xfrm>
            <a:off x="457200" y="548680"/>
            <a:ext cx="8229600" cy="868958"/>
          </a:xfrm>
        </p:spPr>
        <p:txBody>
          <a:bodyPr>
            <a:normAutofit fontScale="90000"/>
          </a:bodyPr>
          <a:lstStyle/>
          <a:p>
            <a:r>
              <a:rPr lang="it-IT" sz="2700" dirty="0" smtClean="0">
                <a:solidFill>
                  <a:schemeClr val="accent2">
                    <a:lumMod val="50000"/>
                  </a:schemeClr>
                </a:solidFill>
              </a:rPr>
              <a:t>Dinamica del valore della produzione delle società per dimensione (variazioni percentuali annue - anni 2011 e 2012)</a:t>
            </a:r>
            <a:r>
              <a:rPr lang="it-IT" sz="2800" dirty="0" smtClean="0"/>
              <a:t/>
            </a:r>
            <a:br>
              <a:rPr lang="it-IT" sz="2800" dirty="0" smtClean="0"/>
            </a:br>
            <a:endParaRPr lang="it-IT" sz="2800" dirty="0"/>
          </a:p>
        </p:txBody>
      </p:sp>
      <p:graphicFrame>
        <p:nvGraphicFramePr>
          <p:cNvPr id="5" name="Segnaposto contenuto 4"/>
          <p:cNvGraphicFramePr>
            <a:graphicFrameLocks noGrp="1"/>
          </p:cNvGraphicFramePr>
          <p:nvPr>
            <p:ph idx="1"/>
          </p:nvPr>
        </p:nvGraphicFramePr>
        <p:xfrm>
          <a:off x="539552" y="1268760"/>
          <a:ext cx="8157592" cy="2952328"/>
        </p:xfrm>
        <a:graphic>
          <a:graphicData uri="http://schemas.openxmlformats.org/drawingml/2006/chart">
            <c:chart xmlns:c="http://schemas.openxmlformats.org/drawingml/2006/chart" xmlns:r="http://schemas.openxmlformats.org/officeDocument/2006/relationships" r:id="rId2"/>
          </a:graphicData>
        </a:graphic>
      </p:graphicFrame>
      <p:sp>
        <p:nvSpPr>
          <p:cNvPr id="6" name="Rettangolo 5"/>
          <p:cNvSpPr/>
          <p:nvPr/>
        </p:nvSpPr>
        <p:spPr>
          <a:xfrm>
            <a:off x="395536" y="4221088"/>
            <a:ext cx="8568952" cy="1754326"/>
          </a:xfrm>
          <a:prstGeom prst="rect">
            <a:avLst/>
          </a:prstGeom>
        </p:spPr>
        <p:txBody>
          <a:bodyPr wrap="square">
            <a:spAutoFit/>
          </a:bodyPr>
          <a:lstStyle/>
          <a:p>
            <a:pPr algn="just"/>
            <a:r>
              <a:rPr lang="it-IT" sz="1200" dirty="0" smtClean="0"/>
              <a:t>A conclusione dell’analisi, è interessante verificare i risultati delle società di capitali brindisine disaggregando il dato in base alla dimensione di impresa. Nel 2012 la </a:t>
            </a:r>
            <a:r>
              <a:rPr lang="it-IT" sz="1200" i="1" dirty="0" smtClean="0"/>
              <a:t>performance</a:t>
            </a:r>
            <a:r>
              <a:rPr lang="it-IT" sz="1200" dirty="0" smtClean="0"/>
              <a:t> migliore in termini di incremento del valore della produzione rispetto all’anno precedente, è quella delle piccole imprese (con circa 1.100 milioni di euro di valore della produzione), che dopo aver registrato, nel 2011, un decremento dell’1,7% rispetto al 2010, registra un’espansione di  2,7 punti percentuali. Differente il risultato delle medie e delle grandi imprese, che nel 2012 registrano delle contrazioni non trascurabili (rispettivamente, -9,6% e -15,1%), mentre nel 2011 avevano registrato un considerevole incremento rispetto al 2010 e pari rispettivamente al 22,3% ed al 26,3%. Le micro imprese, invece, (con un valore della produzione nel 2012 di circa  831 milioni), dopo aver registrato nel 2011 un incremento del 7,3% rispetto al 2010, mantengono nel 2012 pressoché  stabile la produzione (-0,6%).</a:t>
            </a:r>
            <a:endParaRPr lang="it-IT"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481328"/>
            <a:ext cx="8229600" cy="4525963"/>
          </a:xfrm>
        </p:spPr>
        <p:txBody>
          <a:bodyPr>
            <a:normAutofit fontScale="85000" lnSpcReduction="20000"/>
          </a:bodyPr>
          <a:lstStyle/>
          <a:p>
            <a:r>
              <a:rPr lang="it-IT" sz="3200" b="1" dirty="0" smtClean="0">
                <a:solidFill>
                  <a:schemeClr val="accent2">
                    <a:lumMod val="50000"/>
                  </a:schemeClr>
                </a:solidFill>
              </a:rPr>
              <a:t>Il sistema imprenditoriale</a:t>
            </a:r>
          </a:p>
          <a:p>
            <a:r>
              <a:rPr lang="it-IT" sz="3200" b="1" dirty="0" smtClean="0">
                <a:solidFill>
                  <a:schemeClr val="accent2">
                    <a:lumMod val="50000"/>
                  </a:schemeClr>
                </a:solidFill>
              </a:rPr>
              <a:t>L’occupazione</a:t>
            </a:r>
          </a:p>
          <a:p>
            <a:r>
              <a:rPr lang="it-IT" sz="3200" b="1" dirty="0" smtClean="0">
                <a:solidFill>
                  <a:schemeClr val="accent2">
                    <a:lumMod val="50000"/>
                  </a:schemeClr>
                </a:solidFill>
              </a:rPr>
              <a:t>La ricchezza</a:t>
            </a:r>
          </a:p>
          <a:p>
            <a:r>
              <a:rPr lang="it-IT" sz="3200" b="1" dirty="0" smtClean="0">
                <a:solidFill>
                  <a:schemeClr val="accent2">
                    <a:lumMod val="50000"/>
                  </a:schemeClr>
                </a:solidFill>
              </a:rPr>
              <a:t>I consumi</a:t>
            </a:r>
          </a:p>
          <a:p>
            <a:r>
              <a:rPr lang="it-IT" sz="3200" b="1" dirty="0" smtClean="0">
                <a:solidFill>
                  <a:schemeClr val="accent2">
                    <a:lumMod val="50000"/>
                  </a:schemeClr>
                </a:solidFill>
              </a:rPr>
              <a:t>L’internazionalizzazione</a:t>
            </a:r>
          </a:p>
          <a:p>
            <a:r>
              <a:rPr lang="it-IT" sz="3200" b="1" dirty="0" smtClean="0">
                <a:solidFill>
                  <a:schemeClr val="accent2">
                    <a:lumMod val="50000"/>
                  </a:schemeClr>
                </a:solidFill>
              </a:rPr>
              <a:t>Il sistema creditizio</a:t>
            </a:r>
          </a:p>
          <a:p>
            <a:r>
              <a:rPr lang="it-IT" sz="3200" b="1" dirty="0" smtClean="0">
                <a:solidFill>
                  <a:schemeClr val="accent2">
                    <a:lumMod val="50000"/>
                  </a:schemeClr>
                </a:solidFill>
              </a:rPr>
              <a:t>L’innovazione</a:t>
            </a:r>
          </a:p>
          <a:p>
            <a:r>
              <a:rPr lang="it-IT" sz="3200" b="1" dirty="0" smtClean="0">
                <a:solidFill>
                  <a:schemeClr val="accent2">
                    <a:lumMod val="50000"/>
                  </a:schemeClr>
                </a:solidFill>
              </a:rPr>
              <a:t>La popolazione residente</a:t>
            </a:r>
          </a:p>
          <a:p>
            <a:r>
              <a:rPr lang="it-IT" sz="3200" b="1" dirty="0" smtClean="0">
                <a:solidFill>
                  <a:schemeClr val="accent2">
                    <a:lumMod val="50000"/>
                  </a:schemeClr>
                </a:solidFill>
              </a:rPr>
              <a:t>Le infrastrutture provinciali</a:t>
            </a:r>
          </a:p>
          <a:p>
            <a:r>
              <a:rPr lang="it-IT" sz="3200" b="1" dirty="0" smtClean="0">
                <a:solidFill>
                  <a:schemeClr val="accent2">
                    <a:lumMod val="50000"/>
                  </a:schemeClr>
                </a:solidFill>
              </a:rPr>
              <a:t>La spesa turistica</a:t>
            </a:r>
          </a:p>
          <a:p>
            <a:r>
              <a:rPr lang="it-IT" sz="3200" b="1" dirty="0" smtClean="0">
                <a:solidFill>
                  <a:schemeClr val="accent2">
                    <a:lumMod val="50000"/>
                  </a:schemeClr>
                </a:solidFill>
              </a:rPr>
              <a:t>Il turismo </a:t>
            </a:r>
          </a:p>
          <a:p>
            <a:endParaRPr lang="it-IT" dirty="0"/>
          </a:p>
        </p:txBody>
      </p:sp>
      <p:sp>
        <p:nvSpPr>
          <p:cNvPr id="2" name="Titolo 1"/>
          <p:cNvSpPr>
            <a:spLocks noGrp="1"/>
          </p:cNvSpPr>
          <p:nvPr>
            <p:ph type="title"/>
          </p:nvPr>
        </p:nvSpPr>
        <p:spPr/>
        <p:txBody>
          <a:bodyPr>
            <a:normAutofit/>
          </a:bodyPr>
          <a:lstStyle/>
          <a:p>
            <a:pPr algn="ctr"/>
            <a:r>
              <a:rPr lang="it-IT" sz="4000" dirty="0" smtClean="0">
                <a:solidFill>
                  <a:schemeClr val="accent2">
                    <a:lumMod val="50000"/>
                  </a:schemeClr>
                </a:solidFill>
              </a:rPr>
              <a:t>Sommario</a:t>
            </a:r>
            <a:endParaRPr lang="it-IT" sz="4000" dirty="0">
              <a:solidFill>
                <a:schemeClr val="accent2">
                  <a:lumMod val="50000"/>
                </a:schemeClr>
              </a:solidFill>
            </a:endParaRPr>
          </a:p>
        </p:txBody>
      </p:sp>
      <p:sp>
        <p:nvSpPr>
          <p:cNvPr id="4" name="Segnaposto piè di pagina 3"/>
          <p:cNvSpPr>
            <a:spLocks noGrp="1"/>
          </p:cNvSpPr>
          <p:nvPr>
            <p:ph type="ftr" sz="quarter" idx="11"/>
          </p:nvPr>
        </p:nvSpPr>
        <p:spPr>
          <a:xfrm>
            <a:off x="4644008" y="6407944"/>
            <a:ext cx="3384376" cy="365125"/>
          </a:xfrm>
        </p:spPr>
        <p:txBody>
          <a:bodyPr/>
          <a:lstStyle/>
          <a:p>
            <a:pPr algn="just"/>
            <a:r>
              <a:rPr lang="it-IT" dirty="0" smtClean="0"/>
              <a:t>Elaborazione Servizio Economia Locale CCIAA Brindisi</a:t>
            </a:r>
            <a:endParaRPr lang="it-I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p:txBody>
          <a:bodyPr/>
          <a:lstStyle/>
          <a:p>
            <a:r>
              <a:rPr lang="it-IT" dirty="0" smtClean="0"/>
              <a:t>Elaborazione Servizio Economia Locale CCIAA Brindisi</a:t>
            </a:r>
            <a:endParaRPr lang="it-IT" dirty="0"/>
          </a:p>
        </p:txBody>
      </p:sp>
      <p:sp>
        <p:nvSpPr>
          <p:cNvPr id="4" name="Titolo 3"/>
          <p:cNvSpPr>
            <a:spLocks noGrp="1"/>
          </p:cNvSpPr>
          <p:nvPr>
            <p:ph type="title"/>
          </p:nvPr>
        </p:nvSpPr>
        <p:spPr/>
        <p:txBody>
          <a:bodyPr>
            <a:normAutofit fontScale="90000"/>
          </a:bodyPr>
          <a:lstStyle/>
          <a:p>
            <a:pPr algn="ctr"/>
            <a:r>
              <a:rPr lang="it-IT" sz="3100" dirty="0" smtClean="0">
                <a:solidFill>
                  <a:schemeClr val="accent2">
                    <a:lumMod val="50000"/>
                  </a:schemeClr>
                </a:solidFill>
              </a:rPr>
              <a:t>FALLIMENTI E LIQUIDAZIONI</a:t>
            </a:r>
            <a:r>
              <a:rPr lang="it-IT" sz="2800" dirty="0" smtClean="0">
                <a:solidFill>
                  <a:schemeClr val="accent2">
                    <a:lumMod val="50000"/>
                  </a:schemeClr>
                </a:solidFill>
              </a:rPr>
              <a:t/>
            </a:r>
            <a:br>
              <a:rPr lang="it-IT" sz="2800" dirty="0" smtClean="0">
                <a:solidFill>
                  <a:schemeClr val="accent2">
                    <a:lumMod val="50000"/>
                  </a:schemeClr>
                </a:solidFill>
              </a:rPr>
            </a:br>
            <a:r>
              <a:rPr lang="it-IT" sz="2200" dirty="0" smtClean="0">
                <a:solidFill>
                  <a:schemeClr val="accent2">
                    <a:lumMod val="50000"/>
                  </a:schemeClr>
                </a:solidFill>
              </a:rPr>
              <a:t>Stock delle imprese con procedura concorsuale per forma giuridica periodo 2008/2013</a:t>
            </a:r>
            <a:endParaRPr lang="it-IT" sz="2200" dirty="0">
              <a:solidFill>
                <a:schemeClr val="accent2">
                  <a:lumMod val="50000"/>
                </a:schemeClr>
              </a:solidFill>
            </a:endParaRPr>
          </a:p>
        </p:txBody>
      </p:sp>
      <p:sp>
        <p:nvSpPr>
          <p:cNvPr id="6" name="Rettangolo 5"/>
          <p:cNvSpPr/>
          <p:nvPr/>
        </p:nvSpPr>
        <p:spPr>
          <a:xfrm>
            <a:off x="467544" y="4365104"/>
            <a:ext cx="8208912" cy="1600438"/>
          </a:xfrm>
          <a:prstGeom prst="rect">
            <a:avLst/>
          </a:prstGeom>
        </p:spPr>
        <p:txBody>
          <a:bodyPr wrap="square" anchor="ctr">
            <a:spAutoFit/>
          </a:bodyPr>
          <a:lstStyle/>
          <a:p>
            <a:pPr algn="just"/>
            <a:r>
              <a:rPr lang="it-IT" sz="1400" dirty="0" smtClean="0"/>
              <a:t>Alla fine del 2013 le imprese  provinciali con procedura concorsuale sono risultate 631  a fronte di 615 del corrispondente periodo dell’anno precedente, registrando  una variazione percentuale del +2,6% rispetto all’anno 2012.</a:t>
            </a:r>
          </a:p>
          <a:p>
            <a:pPr algn="just"/>
            <a:r>
              <a:rPr lang="it-IT" sz="1400" dirty="0" smtClean="0"/>
              <a:t>Tra le forme giuridiche, l’ unica variazione percentuale negativa registrata nel biennio 2013-2012 ha interessato le imprese individuali (-2,83%), mentre le società di persone rimangono stabili; positive tutte le altre con valori particolarmente significativi +8,51% per le altre forme e + 6,16% per le società di capitale. </a:t>
            </a:r>
            <a:endParaRPr lang="it-IT" sz="1400" dirty="0"/>
          </a:p>
        </p:txBody>
      </p:sp>
      <p:graphicFrame>
        <p:nvGraphicFramePr>
          <p:cNvPr id="8" name="Segnaposto contenuto 7"/>
          <p:cNvGraphicFramePr>
            <a:graphicFrameLocks noGrp="1"/>
          </p:cNvGraphicFramePr>
          <p:nvPr>
            <p:ph idx="1"/>
          </p:nvPr>
        </p:nvGraphicFramePr>
        <p:xfrm>
          <a:off x="457200" y="1481138"/>
          <a:ext cx="8229600" cy="2684272"/>
        </p:xfrm>
        <a:graphic>
          <a:graphicData uri="http://schemas.openxmlformats.org/drawingml/2006/table">
            <a:tbl>
              <a:tblPr firstRow="1" bandRow="1">
                <a:tableStyleId>{5C22544A-7EE6-4342-B048-85BDC9FD1C3A}</a:tableStyleId>
              </a:tblPr>
              <a:tblGrid>
                <a:gridCol w="1028700"/>
                <a:gridCol w="1028700"/>
                <a:gridCol w="1028700"/>
                <a:gridCol w="1028700"/>
                <a:gridCol w="1028700"/>
                <a:gridCol w="1028700"/>
                <a:gridCol w="1028700"/>
                <a:gridCol w="1028700"/>
              </a:tblGrid>
              <a:tr h="370840">
                <a:tc>
                  <a:txBody>
                    <a:bodyPr/>
                    <a:lstStyle/>
                    <a:p>
                      <a:pPr algn="ctr">
                        <a:lnSpc>
                          <a:spcPct val="115000"/>
                        </a:lnSpc>
                        <a:spcAft>
                          <a:spcPts val="0"/>
                        </a:spcAft>
                      </a:pPr>
                      <a:r>
                        <a:rPr lang="it-IT" sz="1200" dirty="0">
                          <a:solidFill>
                            <a:srgbClr val="000000"/>
                          </a:solidFill>
                          <a:latin typeface="+mn-lt"/>
                          <a:ea typeface="Times New Roman"/>
                          <a:cs typeface="Times New Roman"/>
                        </a:rPr>
                        <a:t>Classe di Natura Giuridica</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Registrate 2008</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Registrate 2009</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Registrate 2010</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Registrate 2011</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Registrate 2012</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Registrate 2013</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Var. %  2013/2012</a:t>
                      </a:r>
                      <a:endParaRPr lang="it-IT" sz="1200" dirty="0">
                        <a:latin typeface="+mn-lt"/>
                        <a:ea typeface="Times New Roman"/>
                        <a:cs typeface="Times New Roman"/>
                      </a:endParaRPr>
                    </a:p>
                  </a:txBody>
                  <a:tcPr marL="44450" marR="44450" marT="0" marB="0" anchor="ctr"/>
                </a:tc>
              </a:tr>
              <a:tr h="370840">
                <a:tc>
                  <a:txBody>
                    <a:bodyPr/>
                    <a:lstStyle/>
                    <a:p>
                      <a:pPr algn="ctr">
                        <a:lnSpc>
                          <a:spcPct val="115000"/>
                        </a:lnSpc>
                        <a:spcAft>
                          <a:spcPts val="0"/>
                        </a:spcAft>
                      </a:pPr>
                      <a:r>
                        <a:rPr lang="it-IT" sz="1200" dirty="0">
                          <a:solidFill>
                            <a:srgbClr val="000000"/>
                          </a:solidFill>
                          <a:latin typeface="+mn-lt"/>
                          <a:ea typeface="Times New Roman"/>
                          <a:cs typeface="Times New Roman"/>
                        </a:rPr>
                        <a:t>SOCIETA' DI CAPITALE</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290</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275</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278</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284</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292</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310</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6,16</a:t>
                      </a:r>
                      <a:endParaRPr lang="it-IT" sz="1200" dirty="0">
                        <a:latin typeface="+mn-lt"/>
                        <a:ea typeface="Times New Roman"/>
                        <a:cs typeface="Times New Roman"/>
                      </a:endParaRPr>
                    </a:p>
                  </a:txBody>
                  <a:tcPr marL="44450" marR="44450" marT="0" marB="0" anchor="ctr"/>
                </a:tc>
              </a:tr>
              <a:tr h="370840">
                <a:tc>
                  <a:txBody>
                    <a:bodyPr/>
                    <a:lstStyle/>
                    <a:p>
                      <a:pPr algn="ctr">
                        <a:lnSpc>
                          <a:spcPct val="115000"/>
                        </a:lnSpc>
                        <a:spcAft>
                          <a:spcPts val="0"/>
                        </a:spcAft>
                      </a:pPr>
                      <a:r>
                        <a:rPr lang="it-IT" sz="1200" dirty="0">
                          <a:solidFill>
                            <a:srgbClr val="000000"/>
                          </a:solidFill>
                          <a:latin typeface="+mn-lt"/>
                          <a:ea typeface="Times New Roman"/>
                          <a:cs typeface="Times New Roman"/>
                        </a:rPr>
                        <a:t>SOCIETA' DI PERSONE</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73</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71</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71</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70</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64</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64</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0,00</a:t>
                      </a:r>
                      <a:endParaRPr lang="it-IT" sz="1200" dirty="0">
                        <a:latin typeface="+mn-lt"/>
                        <a:ea typeface="Times New Roman"/>
                        <a:cs typeface="Times New Roman"/>
                      </a:endParaRPr>
                    </a:p>
                  </a:txBody>
                  <a:tcPr marL="44450" marR="44450" marT="0" marB="0" anchor="ctr"/>
                </a:tc>
              </a:tr>
              <a:tr h="370840">
                <a:tc>
                  <a:txBody>
                    <a:bodyPr/>
                    <a:lstStyle/>
                    <a:p>
                      <a:pPr algn="ctr">
                        <a:lnSpc>
                          <a:spcPct val="115000"/>
                        </a:lnSpc>
                        <a:spcAft>
                          <a:spcPts val="0"/>
                        </a:spcAft>
                      </a:pPr>
                      <a:r>
                        <a:rPr lang="it-IT" sz="1200" dirty="0">
                          <a:solidFill>
                            <a:srgbClr val="000000"/>
                          </a:solidFill>
                          <a:latin typeface="+mn-lt"/>
                          <a:ea typeface="Times New Roman"/>
                          <a:cs typeface="Times New Roman"/>
                        </a:rPr>
                        <a:t>IMPRESE INDIVIDUALI</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232</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232</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228</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217</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212</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206</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-2,83</a:t>
                      </a:r>
                      <a:endParaRPr lang="it-IT" sz="1200" dirty="0">
                        <a:latin typeface="+mn-lt"/>
                        <a:ea typeface="Times New Roman"/>
                        <a:cs typeface="Times New Roman"/>
                      </a:endParaRPr>
                    </a:p>
                  </a:txBody>
                  <a:tcPr marL="44450" marR="44450" marT="0" marB="0" anchor="ctr"/>
                </a:tc>
              </a:tr>
              <a:tr h="370840">
                <a:tc>
                  <a:txBody>
                    <a:bodyPr/>
                    <a:lstStyle/>
                    <a:p>
                      <a:pPr algn="ctr">
                        <a:lnSpc>
                          <a:spcPct val="115000"/>
                        </a:lnSpc>
                        <a:spcAft>
                          <a:spcPts val="0"/>
                        </a:spcAft>
                      </a:pPr>
                      <a:r>
                        <a:rPr lang="it-IT" sz="1200" dirty="0">
                          <a:solidFill>
                            <a:srgbClr val="000000"/>
                          </a:solidFill>
                          <a:latin typeface="+mn-lt"/>
                          <a:ea typeface="Times New Roman"/>
                          <a:cs typeface="Times New Roman"/>
                        </a:rPr>
                        <a:t>ALTRE FORME</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46</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44</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39</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41</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47</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51</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8,51</a:t>
                      </a:r>
                      <a:endParaRPr lang="it-IT" sz="1200" dirty="0">
                        <a:latin typeface="+mn-lt"/>
                        <a:ea typeface="Times New Roman"/>
                        <a:cs typeface="Times New Roman"/>
                      </a:endParaRPr>
                    </a:p>
                  </a:txBody>
                  <a:tcPr marL="44450" marR="44450" marT="0" marB="0" anchor="ctr"/>
                </a:tc>
              </a:tr>
              <a:tr h="370840">
                <a:tc>
                  <a:txBody>
                    <a:bodyPr/>
                    <a:lstStyle/>
                    <a:p>
                      <a:pPr algn="ctr">
                        <a:lnSpc>
                          <a:spcPct val="115000"/>
                        </a:lnSpc>
                        <a:spcAft>
                          <a:spcPts val="0"/>
                        </a:spcAft>
                      </a:pPr>
                      <a:r>
                        <a:rPr lang="it-IT" sz="1200" b="1" dirty="0">
                          <a:solidFill>
                            <a:srgbClr val="000000"/>
                          </a:solidFill>
                          <a:latin typeface="+mn-lt"/>
                          <a:ea typeface="Times New Roman"/>
                          <a:cs typeface="Times New Roman"/>
                        </a:rPr>
                        <a:t>Totale</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b="1" dirty="0">
                          <a:solidFill>
                            <a:srgbClr val="000000"/>
                          </a:solidFill>
                          <a:latin typeface="+mn-lt"/>
                          <a:ea typeface="Times New Roman"/>
                          <a:cs typeface="Times New Roman"/>
                        </a:rPr>
                        <a:t>641</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b="1" dirty="0">
                          <a:solidFill>
                            <a:srgbClr val="000000"/>
                          </a:solidFill>
                          <a:latin typeface="+mn-lt"/>
                          <a:ea typeface="Times New Roman"/>
                          <a:cs typeface="Times New Roman"/>
                        </a:rPr>
                        <a:t>622</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b="1" dirty="0">
                          <a:solidFill>
                            <a:srgbClr val="000000"/>
                          </a:solidFill>
                          <a:latin typeface="+mn-lt"/>
                          <a:ea typeface="Times New Roman"/>
                          <a:cs typeface="Times New Roman"/>
                        </a:rPr>
                        <a:t>616</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b="1" dirty="0">
                          <a:solidFill>
                            <a:srgbClr val="000000"/>
                          </a:solidFill>
                          <a:latin typeface="+mn-lt"/>
                          <a:ea typeface="Times New Roman"/>
                          <a:cs typeface="Times New Roman"/>
                        </a:rPr>
                        <a:t>612</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b="1" dirty="0">
                          <a:solidFill>
                            <a:srgbClr val="000000"/>
                          </a:solidFill>
                          <a:latin typeface="+mn-lt"/>
                          <a:ea typeface="Times New Roman"/>
                          <a:cs typeface="Times New Roman"/>
                        </a:rPr>
                        <a:t>615</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b="1" dirty="0">
                          <a:solidFill>
                            <a:srgbClr val="000000"/>
                          </a:solidFill>
                          <a:latin typeface="+mn-lt"/>
                          <a:ea typeface="Times New Roman"/>
                          <a:cs typeface="Times New Roman"/>
                        </a:rPr>
                        <a:t>631</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b="1" dirty="0">
                          <a:solidFill>
                            <a:srgbClr val="000000"/>
                          </a:solidFill>
                          <a:latin typeface="+mn-lt"/>
                          <a:ea typeface="Times New Roman"/>
                          <a:cs typeface="Times New Roman"/>
                        </a:rPr>
                        <a:t>2,60</a:t>
                      </a:r>
                      <a:endParaRPr lang="it-IT" sz="1200" dirty="0">
                        <a:latin typeface="+mn-lt"/>
                        <a:ea typeface="Times New Roman"/>
                        <a:cs typeface="Times New Roman"/>
                      </a:endParaRPr>
                    </a:p>
                  </a:txBody>
                  <a:tcPr marL="44450" marR="44450" marT="0" marB="0" anchor="ct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p:cNvGraphicFramePr>
            <a:graphicFrameLocks noGrp="1"/>
          </p:cNvGraphicFramePr>
          <p:nvPr>
            <p:ph idx="1"/>
          </p:nvPr>
        </p:nvGraphicFramePr>
        <p:xfrm>
          <a:off x="457200" y="1481138"/>
          <a:ext cx="8229600" cy="2053336"/>
        </p:xfrm>
        <a:graphic>
          <a:graphicData uri="http://schemas.openxmlformats.org/drawingml/2006/table">
            <a:tbl>
              <a:tblPr firstRow="1" bandRow="1">
                <a:tableStyleId>{5C22544A-7EE6-4342-B048-85BDC9FD1C3A}</a:tableStyleId>
              </a:tblPr>
              <a:tblGrid>
                <a:gridCol w="1028700"/>
                <a:gridCol w="1028700"/>
                <a:gridCol w="1028700"/>
                <a:gridCol w="1028700"/>
                <a:gridCol w="1028700"/>
                <a:gridCol w="1028700"/>
                <a:gridCol w="1028700"/>
                <a:gridCol w="1028700"/>
              </a:tblGrid>
              <a:tr h="370840">
                <a:tc>
                  <a:txBody>
                    <a:bodyPr/>
                    <a:lstStyle/>
                    <a:p>
                      <a:pPr algn="ctr">
                        <a:lnSpc>
                          <a:spcPct val="115000"/>
                        </a:lnSpc>
                        <a:spcAft>
                          <a:spcPts val="0"/>
                        </a:spcAft>
                      </a:pPr>
                      <a:r>
                        <a:rPr lang="it-IT" sz="1200" dirty="0">
                          <a:solidFill>
                            <a:srgbClr val="000000"/>
                          </a:solidFill>
                          <a:latin typeface="+mn-lt"/>
                          <a:ea typeface="Times New Roman"/>
                          <a:cs typeface="Times New Roman"/>
                        </a:rPr>
                        <a:t> </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ANNO 2008</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ANNO 2009</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ANNO 2010</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ANNO 2011</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ANNO 2012</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ANNO 2013</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Var.% 2013/2012</a:t>
                      </a:r>
                      <a:endParaRPr lang="it-IT" sz="1200" dirty="0">
                        <a:latin typeface="+mn-lt"/>
                        <a:ea typeface="Times New Roman"/>
                        <a:cs typeface="Times New Roman"/>
                      </a:endParaRPr>
                    </a:p>
                  </a:txBody>
                  <a:tcPr marL="44450" marR="44450" marT="0" marB="0" anchor="ctr"/>
                </a:tc>
              </a:tr>
              <a:tr h="370840">
                <a:tc>
                  <a:txBody>
                    <a:bodyPr/>
                    <a:lstStyle/>
                    <a:p>
                      <a:pPr algn="ctr">
                        <a:lnSpc>
                          <a:spcPct val="115000"/>
                        </a:lnSpc>
                        <a:spcAft>
                          <a:spcPts val="0"/>
                        </a:spcAft>
                      </a:pPr>
                      <a:r>
                        <a:rPr lang="it-IT" sz="1200" dirty="0">
                          <a:solidFill>
                            <a:srgbClr val="000000"/>
                          </a:solidFill>
                          <a:latin typeface="+mn-lt"/>
                          <a:ea typeface="Times New Roman"/>
                          <a:cs typeface="Times New Roman"/>
                        </a:rPr>
                        <a:t>SOCIETA' DI CAPITALE</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692</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550</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568</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642</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724</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781</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7,87</a:t>
                      </a:r>
                      <a:endParaRPr lang="it-IT" sz="1200" dirty="0">
                        <a:latin typeface="+mn-lt"/>
                        <a:ea typeface="Times New Roman"/>
                        <a:cs typeface="Times New Roman"/>
                      </a:endParaRPr>
                    </a:p>
                  </a:txBody>
                  <a:tcPr marL="44450" marR="44450" marT="0" marB="0" anchor="ctr"/>
                </a:tc>
              </a:tr>
              <a:tr h="370840">
                <a:tc>
                  <a:txBody>
                    <a:bodyPr/>
                    <a:lstStyle/>
                    <a:p>
                      <a:pPr algn="ctr">
                        <a:lnSpc>
                          <a:spcPct val="115000"/>
                        </a:lnSpc>
                        <a:spcAft>
                          <a:spcPts val="0"/>
                        </a:spcAft>
                      </a:pPr>
                      <a:r>
                        <a:rPr lang="it-IT" sz="1200" dirty="0">
                          <a:solidFill>
                            <a:srgbClr val="000000"/>
                          </a:solidFill>
                          <a:latin typeface="+mn-lt"/>
                          <a:ea typeface="Times New Roman"/>
                          <a:cs typeface="Times New Roman"/>
                        </a:rPr>
                        <a:t>SOCIETA' DI PERSONE</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231</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218</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224</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238</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243</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241</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-0,82</a:t>
                      </a:r>
                      <a:endParaRPr lang="it-IT" sz="1200" dirty="0">
                        <a:latin typeface="+mn-lt"/>
                        <a:ea typeface="Times New Roman"/>
                        <a:cs typeface="Times New Roman"/>
                      </a:endParaRPr>
                    </a:p>
                  </a:txBody>
                  <a:tcPr marL="44450" marR="44450" marT="0" marB="0" anchor="ctr"/>
                </a:tc>
              </a:tr>
              <a:tr h="370840">
                <a:tc>
                  <a:txBody>
                    <a:bodyPr/>
                    <a:lstStyle/>
                    <a:p>
                      <a:pPr algn="ctr">
                        <a:lnSpc>
                          <a:spcPct val="115000"/>
                        </a:lnSpc>
                        <a:spcAft>
                          <a:spcPts val="0"/>
                        </a:spcAft>
                      </a:pPr>
                      <a:r>
                        <a:rPr lang="it-IT" sz="1200" dirty="0">
                          <a:solidFill>
                            <a:srgbClr val="000000"/>
                          </a:solidFill>
                          <a:latin typeface="+mn-lt"/>
                          <a:ea typeface="Times New Roman"/>
                          <a:cs typeface="Times New Roman"/>
                        </a:rPr>
                        <a:t>ALTRE FORME</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418</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417</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419</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419</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417</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538</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dirty="0">
                          <a:solidFill>
                            <a:srgbClr val="000000"/>
                          </a:solidFill>
                          <a:latin typeface="+mn-lt"/>
                          <a:ea typeface="Times New Roman"/>
                          <a:cs typeface="Times New Roman"/>
                        </a:rPr>
                        <a:t>29,02</a:t>
                      </a:r>
                      <a:endParaRPr lang="it-IT" sz="1200" dirty="0">
                        <a:latin typeface="+mn-lt"/>
                        <a:ea typeface="Times New Roman"/>
                        <a:cs typeface="Times New Roman"/>
                      </a:endParaRPr>
                    </a:p>
                  </a:txBody>
                  <a:tcPr marL="44450" marR="44450" marT="0" marB="0" anchor="ctr"/>
                </a:tc>
              </a:tr>
              <a:tr h="370840">
                <a:tc>
                  <a:txBody>
                    <a:bodyPr/>
                    <a:lstStyle/>
                    <a:p>
                      <a:pPr algn="ctr">
                        <a:lnSpc>
                          <a:spcPct val="115000"/>
                        </a:lnSpc>
                        <a:spcAft>
                          <a:spcPts val="0"/>
                        </a:spcAft>
                      </a:pPr>
                      <a:r>
                        <a:rPr lang="it-IT" sz="1200" b="1" dirty="0">
                          <a:solidFill>
                            <a:srgbClr val="000000"/>
                          </a:solidFill>
                          <a:latin typeface="+mn-lt"/>
                          <a:ea typeface="Times New Roman"/>
                          <a:cs typeface="Times New Roman"/>
                        </a:rPr>
                        <a:t>Totale</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b="1" dirty="0">
                          <a:solidFill>
                            <a:srgbClr val="000000"/>
                          </a:solidFill>
                          <a:latin typeface="+mn-lt"/>
                          <a:ea typeface="Times New Roman"/>
                          <a:cs typeface="Times New Roman"/>
                        </a:rPr>
                        <a:t>1.341</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b="1" dirty="0">
                          <a:solidFill>
                            <a:srgbClr val="000000"/>
                          </a:solidFill>
                          <a:latin typeface="+mn-lt"/>
                          <a:ea typeface="Times New Roman"/>
                          <a:cs typeface="Times New Roman"/>
                        </a:rPr>
                        <a:t>1.185</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b="1" dirty="0">
                          <a:solidFill>
                            <a:srgbClr val="000000"/>
                          </a:solidFill>
                          <a:latin typeface="+mn-lt"/>
                          <a:ea typeface="Times New Roman"/>
                          <a:cs typeface="Times New Roman"/>
                        </a:rPr>
                        <a:t>1.211</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b="1" dirty="0">
                          <a:solidFill>
                            <a:srgbClr val="000000"/>
                          </a:solidFill>
                          <a:latin typeface="+mn-lt"/>
                          <a:ea typeface="Times New Roman"/>
                          <a:cs typeface="Times New Roman"/>
                        </a:rPr>
                        <a:t>1.299</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b="1" dirty="0">
                          <a:solidFill>
                            <a:srgbClr val="000000"/>
                          </a:solidFill>
                          <a:latin typeface="+mn-lt"/>
                          <a:ea typeface="Times New Roman"/>
                          <a:cs typeface="Times New Roman"/>
                        </a:rPr>
                        <a:t>1.384</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b="1" dirty="0">
                          <a:solidFill>
                            <a:srgbClr val="000000"/>
                          </a:solidFill>
                          <a:latin typeface="+mn-lt"/>
                          <a:ea typeface="Times New Roman"/>
                          <a:cs typeface="Times New Roman"/>
                        </a:rPr>
                        <a:t>1560</a:t>
                      </a:r>
                      <a:endParaRPr lang="it-IT" sz="12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200" b="1" dirty="0">
                          <a:solidFill>
                            <a:srgbClr val="000000"/>
                          </a:solidFill>
                          <a:latin typeface="+mn-lt"/>
                          <a:ea typeface="Times New Roman"/>
                          <a:cs typeface="Times New Roman"/>
                        </a:rPr>
                        <a:t>12,72</a:t>
                      </a:r>
                      <a:endParaRPr lang="it-IT" sz="1200" dirty="0">
                        <a:latin typeface="+mn-lt"/>
                        <a:ea typeface="Times New Roman"/>
                        <a:cs typeface="Times New Roman"/>
                      </a:endParaRPr>
                    </a:p>
                  </a:txBody>
                  <a:tcPr marL="44450" marR="44450" marT="0" marB="0" anchor="ctr"/>
                </a:tc>
              </a:tr>
            </a:tbl>
          </a:graphicData>
        </a:graphic>
      </p:graphicFrame>
      <p:sp>
        <p:nvSpPr>
          <p:cNvPr id="3" name="Segnaposto piè di pagina 2"/>
          <p:cNvSpPr>
            <a:spLocks noGrp="1"/>
          </p:cNvSpPr>
          <p:nvPr>
            <p:ph type="ftr" sz="quarter" idx="11"/>
          </p:nvPr>
        </p:nvSpPr>
        <p:spPr/>
        <p:txBody>
          <a:bodyPr/>
          <a:lstStyle/>
          <a:p>
            <a:r>
              <a:rPr lang="it-IT" dirty="0" smtClean="0"/>
              <a:t>Elaborazione Servizio Economia Locale CCIAA Brindisi</a:t>
            </a:r>
            <a:endParaRPr lang="it-IT" dirty="0"/>
          </a:p>
        </p:txBody>
      </p:sp>
      <p:sp>
        <p:nvSpPr>
          <p:cNvPr id="4" name="Titolo 3"/>
          <p:cNvSpPr>
            <a:spLocks noGrp="1"/>
          </p:cNvSpPr>
          <p:nvPr>
            <p:ph type="title"/>
          </p:nvPr>
        </p:nvSpPr>
        <p:spPr/>
        <p:txBody>
          <a:bodyPr>
            <a:normAutofit/>
          </a:bodyPr>
          <a:lstStyle/>
          <a:p>
            <a:pPr algn="ctr"/>
            <a:r>
              <a:rPr lang="it-IT" sz="2000" dirty="0" smtClean="0">
                <a:solidFill>
                  <a:schemeClr val="accent2">
                    <a:lumMod val="50000"/>
                  </a:schemeClr>
                </a:solidFill>
              </a:rPr>
              <a:t>Stock delle imprese  in scioglimento o liquidazione per forma giuridica periodo 2008/2013</a:t>
            </a:r>
            <a:endParaRPr lang="it-IT" sz="2000" dirty="0">
              <a:solidFill>
                <a:schemeClr val="accent2">
                  <a:lumMod val="50000"/>
                </a:schemeClr>
              </a:solidFill>
            </a:endParaRPr>
          </a:p>
        </p:txBody>
      </p:sp>
      <p:sp>
        <p:nvSpPr>
          <p:cNvPr id="6" name="Rettangolo 5"/>
          <p:cNvSpPr/>
          <p:nvPr/>
        </p:nvSpPr>
        <p:spPr>
          <a:xfrm>
            <a:off x="395536" y="3861048"/>
            <a:ext cx="8352928" cy="1815882"/>
          </a:xfrm>
          <a:prstGeom prst="rect">
            <a:avLst/>
          </a:prstGeom>
        </p:spPr>
        <p:txBody>
          <a:bodyPr wrap="square">
            <a:spAutoFit/>
          </a:bodyPr>
          <a:lstStyle/>
          <a:p>
            <a:pPr algn="just"/>
            <a:r>
              <a:rPr lang="it-IT" sz="1600" dirty="0" smtClean="0"/>
              <a:t>Un ulteriore elemento di conoscenza del tessuto produttivo locale proviene dall’analisi delle  imprese in scioglimento e liquidazione provinciali che registrano, alla fine del 2013, un incremento del 12,72% rispetto al corrispondente periodo del 2012 (1560 casi nel 2013 contro 1.384 casi del 2012).</a:t>
            </a:r>
          </a:p>
          <a:p>
            <a:pPr algn="just"/>
            <a:r>
              <a:rPr lang="it-IT" sz="1600" dirty="0" smtClean="0"/>
              <a:t>Tra le forme giuridiche, la variazione percentuale più elevata registrata nell’ultimo biennio  ha interessato le altre forme (+29,02%), il cui valore assoluto è passato da 417  unità nel  2012 a  538 del 2013. </a:t>
            </a:r>
            <a:endParaRPr lang="it-IT" sz="16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764704"/>
            <a:ext cx="8784976" cy="1008112"/>
          </a:xfrm>
        </p:spPr>
        <p:txBody>
          <a:bodyPr>
            <a:noAutofit/>
          </a:bodyPr>
          <a:lstStyle/>
          <a:p>
            <a:pPr marL="0" indent="0" algn="ctr">
              <a:buNone/>
            </a:pPr>
            <a:r>
              <a:rPr lang="it-IT" sz="2800" b="1" dirty="0" smtClean="0">
                <a:solidFill>
                  <a:schemeClr val="accent2">
                    <a:lumMod val="50000"/>
                  </a:schemeClr>
                </a:solidFill>
                <a:ea typeface="Tahoma" pitchFamily="34" charset="0"/>
                <a:cs typeface="Tahoma" pitchFamily="34" charset="0"/>
              </a:rPr>
              <a:t>Valori assoluti in migliaia e dati in percentuale </a:t>
            </a:r>
          </a:p>
          <a:p>
            <a:pPr marL="0" indent="0" algn="ctr">
              <a:buNone/>
            </a:pPr>
            <a:r>
              <a:rPr lang="it-IT" sz="2800" b="1" dirty="0" smtClean="0">
                <a:solidFill>
                  <a:schemeClr val="accent2">
                    <a:lumMod val="50000"/>
                  </a:schemeClr>
                </a:solidFill>
                <a:ea typeface="Tahoma" pitchFamily="34" charset="0"/>
                <a:cs typeface="Tahoma" pitchFamily="34" charset="0"/>
              </a:rPr>
              <a:t>Anno 2013</a:t>
            </a:r>
            <a:endParaRPr lang="it-IT" sz="2800" dirty="0">
              <a:solidFill>
                <a:schemeClr val="accent2">
                  <a:lumMod val="50000"/>
                </a:schemeClr>
              </a:solidFill>
              <a:ea typeface="Tahoma" pitchFamily="34" charset="0"/>
              <a:cs typeface="Tahoma" pitchFamily="34" charset="0"/>
            </a:endParaRPr>
          </a:p>
        </p:txBody>
      </p:sp>
      <p:sp>
        <p:nvSpPr>
          <p:cNvPr id="2" name="Titolo 1"/>
          <p:cNvSpPr>
            <a:spLocks noGrp="1"/>
          </p:cNvSpPr>
          <p:nvPr>
            <p:ph type="title"/>
          </p:nvPr>
        </p:nvSpPr>
        <p:spPr>
          <a:xfrm>
            <a:off x="1691680" y="188640"/>
            <a:ext cx="5760640" cy="720080"/>
          </a:xfrm>
          <a:ln>
            <a:noFill/>
          </a:ln>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it-IT" sz="2400" dirty="0" smtClean="0">
                <a:solidFill>
                  <a:schemeClr val="accent1"/>
                </a:solidFill>
                <a:effectLst/>
                <a:latin typeface="Tahoma" pitchFamily="34" charset="0"/>
                <a:ea typeface="Tahoma" pitchFamily="34" charset="0"/>
                <a:cs typeface="Tahoma" pitchFamily="34" charset="0"/>
              </a:rPr>
              <a:t/>
            </a:r>
            <a:br>
              <a:rPr lang="it-IT" sz="2400" dirty="0" smtClean="0">
                <a:solidFill>
                  <a:schemeClr val="accent1"/>
                </a:solidFill>
                <a:effectLst/>
                <a:latin typeface="Tahoma" pitchFamily="34" charset="0"/>
                <a:ea typeface="Tahoma" pitchFamily="34" charset="0"/>
                <a:cs typeface="Tahoma" pitchFamily="34" charset="0"/>
              </a:rPr>
            </a:br>
            <a:r>
              <a:rPr lang="it-IT" sz="3100" b="1" dirty="0" smtClean="0">
                <a:solidFill>
                  <a:schemeClr val="accent2">
                    <a:lumMod val="50000"/>
                  </a:schemeClr>
                </a:solidFill>
                <a:effectLst/>
                <a:latin typeface="+mj-lt"/>
                <a:ea typeface="Tahoma" pitchFamily="34" charset="0"/>
                <a:cs typeface="Tahoma" pitchFamily="34" charset="0"/>
              </a:rPr>
              <a:t>L’occupazione</a:t>
            </a:r>
            <a:br>
              <a:rPr lang="it-IT" sz="3100" b="1" dirty="0" smtClean="0">
                <a:solidFill>
                  <a:schemeClr val="accent2">
                    <a:lumMod val="50000"/>
                  </a:schemeClr>
                </a:solidFill>
                <a:effectLst/>
                <a:latin typeface="+mj-lt"/>
                <a:ea typeface="Tahoma" pitchFamily="34" charset="0"/>
                <a:cs typeface="Tahoma" pitchFamily="34" charset="0"/>
              </a:rPr>
            </a:br>
            <a:endParaRPr lang="it-IT" sz="3100" b="1" dirty="0">
              <a:solidFill>
                <a:schemeClr val="accent2">
                  <a:lumMod val="50000"/>
                </a:schemeClr>
              </a:solidFill>
              <a:effectLst/>
              <a:latin typeface="+mj-lt"/>
              <a:ea typeface="Tahoma" pitchFamily="34" charset="0"/>
              <a:cs typeface="Tahoma" pitchFamily="34" charset="0"/>
            </a:endParaRPr>
          </a:p>
        </p:txBody>
      </p:sp>
      <p:graphicFrame>
        <p:nvGraphicFramePr>
          <p:cNvPr id="6" name="Tabella 5"/>
          <p:cNvGraphicFramePr>
            <a:graphicFrameLocks noGrp="1"/>
          </p:cNvGraphicFramePr>
          <p:nvPr/>
        </p:nvGraphicFramePr>
        <p:xfrm>
          <a:off x="251520" y="1844827"/>
          <a:ext cx="4104456" cy="3749086"/>
        </p:xfrm>
        <a:graphic>
          <a:graphicData uri="http://schemas.openxmlformats.org/drawingml/2006/table">
            <a:tbl>
              <a:tblPr>
                <a:tableStyleId>{16D9F66E-5EB9-4882-86FB-DCBF35E3C3E4}</a:tableStyleId>
              </a:tblPr>
              <a:tblGrid>
                <a:gridCol w="1368152"/>
                <a:gridCol w="1368152"/>
                <a:gridCol w="1368152"/>
              </a:tblGrid>
              <a:tr h="939168">
                <a:tc>
                  <a:txBody>
                    <a:bodyPr/>
                    <a:lstStyle/>
                    <a:p>
                      <a:pPr algn="l">
                        <a:lnSpc>
                          <a:spcPct val="115000"/>
                        </a:lnSpc>
                        <a:spcAft>
                          <a:spcPts val="0"/>
                        </a:spcAft>
                      </a:pPr>
                      <a:r>
                        <a:rPr lang="it-IT" sz="1400" dirty="0">
                          <a:latin typeface="+mn-lt"/>
                        </a:rPr>
                        <a:t>Province e regioni</a:t>
                      </a:r>
                      <a:endParaRPr lang="it-IT" sz="14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400" dirty="0">
                          <a:latin typeface="+mn-lt"/>
                        </a:rPr>
                        <a:t> Occupati</a:t>
                      </a:r>
                      <a:endParaRPr lang="it-IT" sz="14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400" dirty="0">
                          <a:latin typeface="+mn-lt"/>
                        </a:rPr>
                        <a:t>Tasso di occupazione  15-64 anni</a:t>
                      </a:r>
                      <a:endParaRPr lang="it-IT" sz="1400" dirty="0">
                        <a:latin typeface="+mn-lt"/>
                        <a:ea typeface="Times New Roman"/>
                        <a:cs typeface="Times New Roman"/>
                      </a:endParaRPr>
                    </a:p>
                  </a:txBody>
                  <a:tcPr marL="44450" marR="44450" marT="0" marB="0" anchor="ctr"/>
                </a:tc>
              </a:tr>
              <a:tr h="321298">
                <a:tc>
                  <a:txBody>
                    <a:bodyPr/>
                    <a:lstStyle/>
                    <a:p>
                      <a:pPr algn="l">
                        <a:lnSpc>
                          <a:spcPct val="115000"/>
                        </a:lnSpc>
                        <a:spcAft>
                          <a:spcPts val="0"/>
                        </a:spcAft>
                      </a:pPr>
                      <a:r>
                        <a:rPr lang="it-IT" sz="1600" dirty="0">
                          <a:latin typeface="+mn-lt"/>
                        </a:rPr>
                        <a:t>Foggia</a:t>
                      </a:r>
                      <a:endParaRPr lang="it-IT" sz="16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600" dirty="0">
                          <a:solidFill>
                            <a:srgbClr val="000000"/>
                          </a:solidFill>
                          <a:latin typeface="+mn-lt"/>
                          <a:ea typeface="Times New Roman"/>
                          <a:cs typeface="Times New Roman"/>
                        </a:rPr>
                        <a:t>163,8</a:t>
                      </a:r>
                      <a:endParaRPr lang="it-IT" sz="16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600" dirty="0">
                          <a:solidFill>
                            <a:srgbClr val="000000"/>
                          </a:solidFill>
                          <a:latin typeface="+mn-lt"/>
                          <a:ea typeface="Times New Roman"/>
                          <a:cs typeface="Times New Roman"/>
                        </a:rPr>
                        <a:t>38,8</a:t>
                      </a:r>
                      <a:endParaRPr lang="it-IT" sz="1600" dirty="0">
                        <a:latin typeface="+mn-lt"/>
                        <a:ea typeface="Times New Roman"/>
                        <a:cs typeface="Times New Roman"/>
                      </a:endParaRPr>
                    </a:p>
                  </a:txBody>
                  <a:tcPr marL="44450" marR="44450" marT="0" marB="0" anchor="ctr"/>
                </a:tc>
              </a:tr>
              <a:tr h="321298">
                <a:tc>
                  <a:txBody>
                    <a:bodyPr/>
                    <a:lstStyle/>
                    <a:p>
                      <a:pPr algn="l">
                        <a:lnSpc>
                          <a:spcPct val="115000"/>
                        </a:lnSpc>
                        <a:spcAft>
                          <a:spcPts val="0"/>
                        </a:spcAft>
                      </a:pPr>
                      <a:r>
                        <a:rPr lang="it-IT" sz="1600" dirty="0">
                          <a:latin typeface="+mn-lt"/>
                        </a:rPr>
                        <a:t>Bari</a:t>
                      </a:r>
                      <a:endParaRPr lang="it-IT" sz="16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600" dirty="0">
                          <a:solidFill>
                            <a:srgbClr val="000000"/>
                          </a:solidFill>
                          <a:latin typeface="+mn-lt"/>
                          <a:ea typeface="Times New Roman"/>
                          <a:cs typeface="Times New Roman"/>
                        </a:rPr>
                        <a:t>384,3</a:t>
                      </a:r>
                      <a:endParaRPr lang="it-IT" sz="16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600" dirty="0">
                          <a:solidFill>
                            <a:srgbClr val="000000"/>
                          </a:solidFill>
                          <a:latin typeface="+mn-lt"/>
                          <a:ea typeface="Times New Roman"/>
                          <a:cs typeface="Times New Roman"/>
                        </a:rPr>
                        <a:t>45,2</a:t>
                      </a:r>
                      <a:endParaRPr lang="it-IT" sz="1600" dirty="0">
                        <a:latin typeface="+mn-lt"/>
                        <a:ea typeface="Times New Roman"/>
                        <a:cs typeface="Times New Roman"/>
                      </a:endParaRPr>
                    </a:p>
                  </a:txBody>
                  <a:tcPr marL="44450" marR="44450" marT="0" marB="0" anchor="ctr"/>
                </a:tc>
              </a:tr>
              <a:tr h="321298">
                <a:tc>
                  <a:txBody>
                    <a:bodyPr/>
                    <a:lstStyle/>
                    <a:p>
                      <a:pPr algn="l">
                        <a:lnSpc>
                          <a:spcPct val="115000"/>
                        </a:lnSpc>
                        <a:spcAft>
                          <a:spcPts val="0"/>
                        </a:spcAft>
                      </a:pPr>
                      <a:r>
                        <a:rPr lang="it-IT" sz="1600" dirty="0">
                          <a:latin typeface="+mn-lt"/>
                        </a:rPr>
                        <a:t>Taranto</a:t>
                      </a:r>
                      <a:endParaRPr lang="it-IT" sz="16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600" dirty="0">
                          <a:solidFill>
                            <a:srgbClr val="000000"/>
                          </a:solidFill>
                          <a:latin typeface="+mn-lt"/>
                          <a:ea typeface="Times New Roman"/>
                          <a:cs typeface="Times New Roman"/>
                        </a:rPr>
                        <a:t>166,2</a:t>
                      </a:r>
                      <a:endParaRPr lang="it-IT" sz="16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600" dirty="0">
                          <a:solidFill>
                            <a:srgbClr val="000000"/>
                          </a:solidFill>
                          <a:latin typeface="+mn-lt"/>
                          <a:ea typeface="Times New Roman"/>
                          <a:cs typeface="Times New Roman"/>
                        </a:rPr>
                        <a:t>42,8</a:t>
                      </a:r>
                      <a:endParaRPr lang="it-IT" sz="1600" dirty="0">
                        <a:latin typeface="+mn-lt"/>
                        <a:ea typeface="Times New Roman"/>
                        <a:cs typeface="Times New Roman"/>
                      </a:endParaRPr>
                    </a:p>
                  </a:txBody>
                  <a:tcPr marL="44450" marR="44450" marT="0" marB="0" anchor="ctr"/>
                </a:tc>
              </a:tr>
              <a:tr h="321298">
                <a:tc>
                  <a:txBody>
                    <a:bodyPr/>
                    <a:lstStyle/>
                    <a:p>
                      <a:pPr algn="l">
                        <a:lnSpc>
                          <a:spcPct val="115000"/>
                        </a:lnSpc>
                        <a:spcAft>
                          <a:spcPts val="0"/>
                        </a:spcAft>
                      </a:pPr>
                      <a:r>
                        <a:rPr lang="it-IT" sz="1600" dirty="0">
                          <a:latin typeface="+mn-lt"/>
                        </a:rPr>
                        <a:t>Brindisi</a:t>
                      </a:r>
                      <a:endParaRPr lang="it-IT" sz="1600" dirty="0">
                        <a:latin typeface="+mn-lt"/>
                        <a:ea typeface="Times New Roman"/>
                        <a:cs typeface="Times New Roman"/>
                      </a:endParaRPr>
                    </a:p>
                  </a:txBody>
                  <a:tcPr marL="44450" marR="44450" marT="0" marB="0" anchor="ctr">
                    <a:solidFill>
                      <a:schemeClr val="accent2">
                        <a:lumMod val="40000"/>
                        <a:lumOff val="60000"/>
                      </a:schemeClr>
                    </a:solidFill>
                  </a:tcPr>
                </a:tc>
                <a:tc>
                  <a:txBody>
                    <a:bodyPr/>
                    <a:lstStyle/>
                    <a:p>
                      <a:pPr algn="ctr">
                        <a:lnSpc>
                          <a:spcPct val="115000"/>
                        </a:lnSpc>
                        <a:spcAft>
                          <a:spcPts val="0"/>
                        </a:spcAft>
                      </a:pPr>
                      <a:r>
                        <a:rPr lang="it-IT" sz="1600" dirty="0">
                          <a:solidFill>
                            <a:srgbClr val="000000"/>
                          </a:solidFill>
                          <a:latin typeface="+mn-lt"/>
                          <a:ea typeface="Times New Roman"/>
                          <a:cs typeface="Times New Roman"/>
                        </a:rPr>
                        <a:t>115,3</a:t>
                      </a:r>
                      <a:endParaRPr lang="it-IT" sz="1600" dirty="0">
                        <a:latin typeface="+mn-lt"/>
                        <a:ea typeface="Times New Roman"/>
                        <a:cs typeface="Times New Roman"/>
                      </a:endParaRPr>
                    </a:p>
                  </a:txBody>
                  <a:tcPr marL="44450" marR="44450" marT="0" marB="0" anchor="ctr">
                    <a:solidFill>
                      <a:schemeClr val="accent2">
                        <a:lumMod val="40000"/>
                        <a:lumOff val="60000"/>
                      </a:schemeClr>
                    </a:solidFill>
                  </a:tcPr>
                </a:tc>
                <a:tc>
                  <a:txBody>
                    <a:bodyPr/>
                    <a:lstStyle/>
                    <a:p>
                      <a:pPr algn="ctr">
                        <a:lnSpc>
                          <a:spcPct val="115000"/>
                        </a:lnSpc>
                        <a:spcAft>
                          <a:spcPts val="0"/>
                        </a:spcAft>
                      </a:pPr>
                      <a:r>
                        <a:rPr lang="it-IT" sz="1600" dirty="0">
                          <a:solidFill>
                            <a:srgbClr val="000000"/>
                          </a:solidFill>
                          <a:latin typeface="+mn-lt"/>
                          <a:ea typeface="Times New Roman"/>
                          <a:cs typeface="Times New Roman"/>
                        </a:rPr>
                        <a:t>43,2</a:t>
                      </a:r>
                      <a:endParaRPr lang="it-IT" sz="1600" dirty="0">
                        <a:latin typeface="+mn-lt"/>
                        <a:ea typeface="Times New Roman"/>
                        <a:cs typeface="Times New Roman"/>
                      </a:endParaRPr>
                    </a:p>
                  </a:txBody>
                  <a:tcPr marL="44450" marR="44450" marT="0" marB="0" anchor="ctr">
                    <a:solidFill>
                      <a:schemeClr val="accent2">
                        <a:lumMod val="40000"/>
                        <a:lumOff val="60000"/>
                      </a:schemeClr>
                    </a:solidFill>
                  </a:tcPr>
                </a:tc>
              </a:tr>
              <a:tr h="321298">
                <a:tc>
                  <a:txBody>
                    <a:bodyPr/>
                    <a:lstStyle/>
                    <a:p>
                      <a:pPr algn="l">
                        <a:lnSpc>
                          <a:spcPct val="115000"/>
                        </a:lnSpc>
                        <a:spcAft>
                          <a:spcPts val="0"/>
                        </a:spcAft>
                      </a:pPr>
                      <a:r>
                        <a:rPr lang="it-IT" sz="1600" dirty="0">
                          <a:latin typeface="+mn-lt"/>
                        </a:rPr>
                        <a:t>Lecce</a:t>
                      </a:r>
                      <a:endParaRPr lang="it-IT" sz="16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600" dirty="0">
                          <a:solidFill>
                            <a:srgbClr val="000000"/>
                          </a:solidFill>
                          <a:latin typeface="+mn-lt"/>
                          <a:ea typeface="Times New Roman"/>
                          <a:cs typeface="Times New Roman"/>
                        </a:rPr>
                        <a:t>225,5</a:t>
                      </a:r>
                      <a:endParaRPr lang="it-IT" sz="16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600" dirty="0">
                          <a:solidFill>
                            <a:srgbClr val="000000"/>
                          </a:solidFill>
                          <a:latin typeface="+mn-lt"/>
                          <a:ea typeface="Times New Roman"/>
                          <a:cs typeface="Times New Roman"/>
                        </a:rPr>
                        <a:t>42,1</a:t>
                      </a:r>
                      <a:endParaRPr lang="it-IT" sz="1600" dirty="0">
                        <a:latin typeface="+mn-lt"/>
                        <a:ea typeface="Times New Roman"/>
                        <a:cs typeface="Times New Roman"/>
                      </a:endParaRPr>
                    </a:p>
                  </a:txBody>
                  <a:tcPr marL="44450" marR="44450" marT="0" marB="0" anchor="ctr"/>
                </a:tc>
              </a:tr>
              <a:tr h="556156">
                <a:tc>
                  <a:txBody>
                    <a:bodyPr/>
                    <a:lstStyle/>
                    <a:p>
                      <a:pPr algn="l">
                        <a:lnSpc>
                          <a:spcPct val="115000"/>
                        </a:lnSpc>
                        <a:spcAft>
                          <a:spcPts val="0"/>
                        </a:spcAft>
                      </a:pPr>
                      <a:r>
                        <a:rPr lang="it-IT" sz="1600" dirty="0">
                          <a:latin typeface="+mn-lt"/>
                        </a:rPr>
                        <a:t>Barletta-Andria-Trani</a:t>
                      </a:r>
                      <a:endParaRPr lang="it-IT" sz="16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600" dirty="0">
                          <a:solidFill>
                            <a:srgbClr val="000000"/>
                          </a:solidFill>
                          <a:latin typeface="+mn-lt"/>
                          <a:ea typeface="Times New Roman"/>
                          <a:cs typeface="Times New Roman"/>
                        </a:rPr>
                        <a:t>100,9</a:t>
                      </a:r>
                      <a:endParaRPr lang="it-IT" sz="16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600" dirty="0">
                          <a:solidFill>
                            <a:srgbClr val="000000"/>
                          </a:solidFill>
                          <a:latin typeface="+mn-lt"/>
                          <a:ea typeface="Times New Roman"/>
                          <a:cs typeface="Times New Roman"/>
                        </a:rPr>
                        <a:t>37,7</a:t>
                      </a:r>
                      <a:endParaRPr lang="it-IT" sz="1600" dirty="0">
                        <a:latin typeface="+mn-lt"/>
                        <a:ea typeface="Times New Roman"/>
                        <a:cs typeface="Times New Roman"/>
                      </a:endParaRPr>
                    </a:p>
                  </a:txBody>
                  <a:tcPr marL="44450" marR="44450" marT="0" marB="0" anchor="ctr"/>
                </a:tc>
              </a:tr>
              <a:tr h="321298">
                <a:tc>
                  <a:txBody>
                    <a:bodyPr/>
                    <a:lstStyle/>
                    <a:p>
                      <a:pPr algn="l">
                        <a:lnSpc>
                          <a:spcPct val="115000"/>
                        </a:lnSpc>
                        <a:spcAft>
                          <a:spcPts val="0"/>
                        </a:spcAft>
                      </a:pPr>
                      <a:r>
                        <a:rPr lang="it-IT" sz="1600" dirty="0">
                          <a:latin typeface="+mn-lt"/>
                        </a:rPr>
                        <a:t>PUGLIA</a:t>
                      </a:r>
                      <a:endParaRPr lang="it-IT" sz="16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kumimoji="0" lang="it-IT" sz="1600" kern="1200" dirty="0" smtClean="0">
                          <a:solidFill>
                            <a:schemeClr val="dk1"/>
                          </a:solidFill>
                          <a:latin typeface="+mn-lt"/>
                          <a:ea typeface="+mn-ea"/>
                          <a:cs typeface="+mn-cs"/>
                        </a:rPr>
                        <a:t>1.155,9</a:t>
                      </a:r>
                      <a:endParaRPr lang="it-IT" sz="16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kumimoji="0" lang="it-IT" sz="1600" kern="1200" dirty="0" smtClean="0">
                          <a:solidFill>
                            <a:schemeClr val="dk1"/>
                          </a:solidFill>
                          <a:latin typeface="+mn-lt"/>
                          <a:ea typeface="+mn-ea"/>
                          <a:cs typeface="+mn-cs"/>
                        </a:rPr>
                        <a:t>42,3</a:t>
                      </a:r>
                      <a:endParaRPr lang="it-IT" sz="1600" dirty="0">
                        <a:latin typeface="+mn-lt"/>
                        <a:ea typeface="Times New Roman"/>
                        <a:cs typeface="Times New Roman"/>
                      </a:endParaRPr>
                    </a:p>
                  </a:txBody>
                  <a:tcPr marL="44450" marR="44450" marT="0" marB="0" anchor="ctr"/>
                </a:tc>
              </a:tr>
              <a:tr h="321298">
                <a:tc>
                  <a:txBody>
                    <a:bodyPr/>
                    <a:lstStyle/>
                    <a:p>
                      <a:pPr algn="l">
                        <a:lnSpc>
                          <a:spcPct val="115000"/>
                        </a:lnSpc>
                        <a:spcAft>
                          <a:spcPts val="0"/>
                        </a:spcAft>
                      </a:pPr>
                      <a:r>
                        <a:rPr lang="it-IT" sz="1600" dirty="0">
                          <a:latin typeface="+mn-lt"/>
                        </a:rPr>
                        <a:t>ITALIA</a:t>
                      </a:r>
                      <a:endParaRPr lang="it-IT" sz="16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kumimoji="0" lang="it-IT" sz="1600" kern="1200" dirty="0" smtClean="0">
                          <a:solidFill>
                            <a:schemeClr val="dk1"/>
                          </a:solidFill>
                          <a:latin typeface="+mn-lt"/>
                          <a:ea typeface="+mn-ea"/>
                          <a:cs typeface="+mn-cs"/>
                        </a:rPr>
                        <a:t>22.420,3</a:t>
                      </a:r>
                      <a:endParaRPr lang="it-IT" sz="16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kumimoji="0" lang="it-IT" sz="1600" kern="1200" dirty="0" smtClean="0">
                          <a:solidFill>
                            <a:schemeClr val="dk1"/>
                          </a:solidFill>
                          <a:latin typeface="+mn-lt"/>
                          <a:ea typeface="+mn-ea"/>
                          <a:cs typeface="+mn-cs"/>
                        </a:rPr>
                        <a:t>55,6</a:t>
                      </a:r>
                      <a:endParaRPr lang="it-IT" sz="1600" dirty="0">
                        <a:latin typeface="+mn-lt"/>
                        <a:ea typeface="Times New Roman"/>
                        <a:cs typeface="Times New Roman"/>
                      </a:endParaRPr>
                    </a:p>
                  </a:txBody>
                  <a:tcPr marL="44450" marR="44450" marT="0" marB="0" anchor="ctr"/>
                </a:tc>
              </a:tr>
            </a:tbl>
          </a:graphicData>
        </a:graphic>
      </p:graphicFrame>
      <p:graphicFrame>
        <p:nvGraphicFramePr>
          <p:cNvPr id="7" name="Tabella 6"/>
          <p:cNvGraphicFramePr>
            <a:graphicFrameLocks noGrp="1"/>
          </p:cNvGraphicFramePr>
          <p:nvPr/>
        </p:nvGraphicFramePr>
        <p:xfrm>
          <a:off x="4788024" y="1844821"/>
          <a:ext cx="4104459" cy="3771081"/>
        </p:xfrm>
        <a:graphic>
          <a:graphicData uri="http://schemas.openxmlformats.org/drawingml/2006/table">
            <a:tbl>
              <a:tblPr>
                <a:tableStyleId>{16D9F66E-5EB9-4882-86FB-DCBF35E3C3E4}</a:tableStyleId>
              </a:tblPr>
              <a:tblGrid>
                <a:gridCol w="1368153"/>
                <a:gridCol w="1368153"/>
                <a:gridCol w="1368153"/>
              </a:tblGrid>
              <a:tr h="964489">
                <a:tc>
                  <a:txBody>
                    <a:bodyPr/>
                    <a:lstStyle/>
                    <a:p>
                      <a:pPr algn="l">
                        <a:lnSpc>
                          <a:spcPct val="115000"/>
                        </a:lnSpc>
                        <a:spcAft>
                          <a:spcPts val="0"/>
                        </a:spcAft>
                      </a:pPr>
                      <a:r>
                        <a:rPr lang="it-IT" sz="1400" dirty="0">
                          <a:latin typeface="+mn-lt"/>
                        </a:rPr>
                        <a:t>Provincia e regioni</a:t>
                      </a:r>
                      <a:endParaRPr lang="it-IT" sz="14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400" dirty="0" smtClean="0">
                          <a:latin typeface="+mn-lt"/>
                        </a:rPr>
                        <a:t>Persone </a:t>
                      </a:r>
                      <a:r>
                        <a:rPr lang="it-IT" sz="1400" dirty="0">
                          <a:latin typeface="+mn-lt"/>
                        </a:rPr>
                        <a:t>in cerca di </a:t>
                      </a:r>
                      <a:r>
                        <a:rPr lang="it-IT" sz="1400" dirty="0" smtClean="0">
                          <a:latin typeface="+mn-lt"/>
                        </a:rPr>
                        <a:t>occupazione</a:t>
                      </a:r>
                    </a:p>
                    <a:p>
                      <a:pPr algn="ctr">
                        <a:lnSpc>
                          <a:spcPct val="115000"/>
                        </a:lnSpc>
                        <a:spcAft>
                          <a:spcPts val="0"/>
                        </a:spcAft>
                      </a:pPr>
                      <a:endParaRPr lang="it-IT" sz="14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400" dirty="0">
                          <a:latin typeface="+mn-lt"/>
                        </a:rPr>
                        <a:t>Tasso di </a:t>
                      </a:r>
                      <a:r>
                        <a:rPr lang="it-IT" sz="1400" dirty="0" smtClean="0">
                          <a:latin typeface="+mn-lt"/>
                        </a:rPr>
                        <a:t>disoccupazione</a:t>
                      </a:r>
                    </a:p>
                    <a:p>
                      <a:pPr algn="ctr">
                        <a:lnSpc>
                          <a:spcPct val="115000"/>
                        </a:lnSpc>
                        <a:spcAft>
                          <a:spcPts val="0"/>
                        </a:spcAft>
                      </a:pPr>
                      <a:r>
                        <a:rPr lang="it-IT" sz="1400" dirty="0" smtClean="0">
                          <a:latin typeface="+mn-lt"/>
                          <a:ea typeface="Times New Roman"/>
                          <a:cs typeface="Times New Roman"/>
                        </a:rPr>
                        <a:t>15-64 anni</a:t>
                      </a:r>
                      <a:endParaRPr lang="it-IT" sz="1400" dirty="0">
                        <a:latin typeface="+mn-lt"/>
                        <a:ea typeface="Times New Roman"/>
                        <a:cs typeface="Times New Roman"/>
                      </a:endParaRPr>
                    </a:p>
                  </a:txBody>
                  <a:tcPr marL="44450" marR="44450" marT="0" marB="0" anchor="ctr"/>
                </a:tc>
              </a:tr>
              <a:tr h="318399">
                <a:tc>
                  <a:txBody>
                    <a:bodyPr/>
                    <a:lstStyle/>
                    <a:p>
                      <a:pPr>
                        <a:lnSpc>
                          <a:spcPct val="115000"/>
                        </a:lnSpc>
                        <a:spcAft>
                          <a:spcPts val="0"/>
                        </a:spcAft>
                      </a:pPr>
                      <a:r>
                        <a:rPr lang="it-IT" sz="1600" dirty="0">
                          <a:latin typeface="+mn-lt"/>
                        </a:rPr>
                        <a:t>Foggia</a:t>
                      </a:r>
                      <a:endParaRPr lang="it-IT" sz="16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600" dirty="0">
                          <a:latin typeface="+mn-lt"/>
                          <a:ea typeface="Times New Roman"/>
                          <a:cs typeface="Times New Roman"/>
                        </a:rPr>
                        <a:t>43,8</a:t>
                      </a:r>
                    </a:p>
                  </a:txBody>
                  <a:tcPr marL="44450" marR="44450" marT="0" marB="0" anchor="ctr"/>
                </a:tc>
                <a:tc>
                  <a:txBody>
                    <a:bodyPr/>
                    <a:lstStyle/>
                    <a:p>
                      <a:pPr algn="ctr">
                        <a:lnSpc>
                          <a:spcPct val="115000"/>
                        </a:lnSpc>
                        <a:spcAft>
                          <a:spcPts val="0"/>
                        </a:spcAft>
                      </a:pPr>
                      <a:r>
                        <a:rPr lang="it-IT" sz="1600" dirty="0">
                          <a:latin typeface="+mn-lt"/>
                          <a:ea typeface="Times New Roman"/>
                          <a:cs typeface="Times New Roman"/>
                        </a:rPr>
                        <a:t>21,1</a:t>
                      </a:r>
                    </a:p>
                  </a:txBody>
                  <a:tcPr marL="44450" marR="44450" marT="0" marB="0" anchor="ctr"/>
                </a:tc>
              </a:tr>
              <a:tr h="318399">
                <a:tc>
                  <a:txBody>
                    <a:bodyPr/>
                    <a:lstStyle/>
                    <a:p>
                      <a:pPr>
                        <a:lnSpc>
                          <a:spcPct val="115000"/>
                        </a:lnSpc>
                        <a:spcAft>
                          <a:spcPts val="0"/>
                        </a:spcAft>
                      </a:pPr>
                      <a:r>
                        <a:rPr lang="it-IT" sz="1600" dirty="0">
                          <a:latin typeface="+mn-lt"/>
                        </a:rPr>
                        <a:t>Bari</a:t>
                      </a:r>
                      <a:endParaRPr lang="it-IT" sz="16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600" dirty="0">
                          <a:latin typeface="+mn-lt"/>
                          <a:ea typeface="Times New Roman"/>
                          <a:cs typeface="Times New Roman"/>
                        </a:rPr>
                        <a:t>95,5</a:t>
                      </a:r>
                    </a:p>
                  </a:txBody>
                  <a:tcPr marL="44450" marR="44450" marT="0" marB="0" anchor="ctr"/>
                </a:tc>
                <a:tc>
                  <a:txBody>
                    <a:bodyPr/>
                    <a:lstStyle/>
                    <a:p>
                      <a:pPr algn="ctr">
                        <a:lnSpc>
                          <a:spcPct val="115000"/>
                        </a:lnSpc>
                        <a:spcAft>
                          <a:spcPts val="0"/>
                        </a:spcAft>
                      </a:pPr>
                      <a:r>
                        <a:rPr lang="it-IT" sz="1600" dirty="0">
                          <a:latin typeface="+mn-lt"/>
                          <a:ea typeface="Times New Roman"/>
                          <a:cs typeface="Times New Roman"/>
                        </a:rPr>
                        <a:t>19,9</a:t>
                      </a:r>
                    </a:p>
                  </a:txBody>
                  <a:tcPr marL="44450" marR="44450" marT="0" marB="0" anchor="ctr"/>
                </a:tc>
              </a:tr>
              <a:tr h="318399">
                <a:tc>
                  <a:txBody>
                    <a:bodyPr/>
                    <a:lstStyle/>
                    <a:p>
                      <a:pPr>
                        <a:lnSpc>
                          <a:spcPct val="115000"/>
                        </a:lnSpc>
                        <a:spcAft>
                          <a:spcPts val="0"/>
                        </a:spcAft>
                      </a:pPr>
                      <a:r>
                        <a:rPr lang="it-IT" sz="1600" dirty="0">
                          <a:latin typeface="+mn-lt"/>
                        </a:rPr>
                        <a:t>Taranto</a:t>
                      </a:r>
                      <a:endParaRPr lang="it-IT" sz="16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600" dirty="0">
                          <a:latin typeface="+mn-lt"/>
                          <a:ea typeface="Times New Roman"/>
                          <a:cs typeface="Times New Roman"/>
                        </a:rPr>
                        <a:t>30,5</a:t>
                      </a:r>
                    </a:p>
                  </a:txBody>
                  <a:tcPr marL="44450" marR="44450" marT="0" marB="0" anchor="ctr"/>
                </a:tc>
                <a:tc>
                  <a:txBody>
                    <a:bodyPr/>
                    <a:lstStyle/>
                    <a:p>
                      <a:pPr algn="ctr">
                        <a:lnSpc>
                          <a:spcPct val="115000"/>
                        </a:lnSpc>
                        <a:spcAft>
                          <a:spcPts val="0"/>
                        </a:spcAft>
                      </a:pPr>
                      <a:r>
                        <a:rPr lang="it-IT" sz="1600" dirty="0">
                          <a:latin typeface="+mn-lt"/>
                          <a:ea typeface="Times New Roman"/>
                          <a:cs typeface="Times New Roman"/>
                        </a:rPr>
                        <a:t>15,5</a:t>
                      </a:r>
                    </a:p>
                  </a:txBody>
                  <a:tcPr marL="44450" marR="44450" marT="0" marB="0" anchor="ctr"/>
                </a:tc>
              </a:tr>
              <a:tr h="318399">
                <a:tc>
                  <a:txBody>
                    <a:bodyPr/>
                    <a:lstStyle/>
                    <a:p>
                      <a:pPr>
                        <a:lnSpc>
                          <a:spcPct val="115000"/>
                        </a:lnSpc>
                        <a:spcAft>
                          <a:spcPts val="0"/>
                        </a:spcAft>
                      </a:pPr>
                      <a:r>
                        <a:rPr lang="it-IT" sz="1600" dirty="0">
                          <a:latin typeface="+mn-lt"/>
                        </a:rPr>
                        <a:t>Brindisi</a:t>
                      </a:r>
                      <a:endParaRPr lang="it-IT" sz="1600" dirty="0">
                        <a:latin typeface="+mn-lt"/>
                        <a:ea typeface="Times New Roman"/>
                        <a:cs typeface="Times New Roman"/>
                      </a:endParaRPr>
                    </a:p>
                  </a:txBody>
                  <a:tcPr marL="44450" marR="44450" marT="0" marB="0" anchor="ctr">
                    <a:solidFill>
                      <a:schemeClr val="accent2">
                        <a:lumMod val="40000"/>
                        <a:lumOff val="60000"/>
                      </a:schemeClr>
                    </a:solidFill>
                  </a:tcPr>
                </a:tc>
                <a:tc>
                  <a:txBody>
                    <a:bodyPr/>
                    <a:lstStyle/>
                    <a:p>
                      <a:pPr algn="ctr">
                        <a:lnSpc>
                          <a:spcPct val="115000"/>
                        </a:lnSpc>
                        <a:spcAft>
                          <a:spcPts val="0"/>
                        </a:spcAft>
                      </a:pPr>
                      <a:r>
                        <a:rPr lang="it-IT" sz="1600" dirty="0">
                          <a:latin typeface="+mn-lt"/>
                          <a:ea typeface="Times New Roman"/>
                          <a:cs typeface="Times New Roman"/>
                        </a:rPr>
                        <a:t>23,3</a:t>
                      </a:r>
                    </a:p>
                  </a:txBody>
                  <a:tcPr marL="44450" marR="44450" marT="0" marB="0" anchor="ctr">
                    <a:solidFill>
                      <a:schemeClr val="accent2">
                        <a:lumMod val="40000"/>
                        <a:lumOff val="60000"/>
                      </a:schemeClr>
                    </a:solidFill>
                  </a:tcPr>
                </a:tc>
                <a:tc>
                  <a:txBody>
                    <a:bodyPr/>
                    <a:lstStyle/>
                    <a:p>
                      <a:pPr algn="ctr">
                        <a:lnSpc>
                          <a:spcPct val="115000"/>
                        </a:lnSpc>
                        <a:spcAft>
                          <a:spcPts val="0"/>
                        </a:spcAft>
                      </a:pPr>
                      <a:r>
                        <a:rPr lang="it-IT" sz="1600" dirty="0">
                          <a:latin typeface="+mn-lt"/>
                          <a:ea typeface="Times New Roman"/>
                          <a:cs typeface="Times New Roman"/>
                        </a:rPr>
                        <a:t>16,8</a:t>
                      </a:r>
                    </a:p>
                  </a:txBody>
                  <a:tcPr marL="44450" marR="44450" marT="0" marB="0" anchor="ctr">
                    <a:solidFill>
                      <a:schemeClr val="accent2">
                        <a:lumMod val="40000"/>
                        <a:lumOff val="60000"/>
                      </a:schemeClr>
                    </a:solidFill>
                  </a:tcPr>
                </a:tc>
              </a:tr>
              <a:tr h="318399">
                <a:tc>
                  <a:txBody>
                    <a:bodyPr/>
                    <a:lstStyle/>
                    <a:p>
                      <a:pPr>
                        <a:lnSpc>
                          <a:spcPct val="115000"/>
                        </a:lnSpc>
                        <a:spcAft>
                          <a:spcPts val="0"/>
                        </a:spcAft>
                      </a:pPr>
                      <a:r>
                        <a:rPr lang="it-IT" sz="1600" dirty="0">
                          <a:latin typeface="+mn-lt"/>
                        </a:rPr>
                        <a:t>Lecce</a:t>
                      </a:r>
                      <a:endParaRPr lang="it-IT" sz="16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600" dirty="0">
                          <a:latin typeface="+mn-lt"/>
                          <a:ea typeface="Times New Roman"/>
                          <a:cs typeface="Times New Roman"/>
                        </a:rPr>
                        <a:t>63,9</a:t>
                      </a:r>
                    </a:p>
                  </a:txBody>
                  <a:tcPr marL="44450" marR="44450" marT="0" marB="0" anchor="ctr"/>
                </a:tc>
                <a:tc>
                  <a:txBody>
                    <a:bodyPr/>
                    <a:lstStyle/>
                    <a:p>
                      <a:pPr algn="ctr">
                        <a:lnSpc>
                          <a:spcPct val="115000"/>
                        </a:lnSpc>
                        <a:spcAft>
                          <a:spcPts val="0"/>
                        </a:spcAft>
                      </a:pPr>
                      <a:r>
                        <a:rPr lang="it-IT" sz="1600" dirty="0">
                          <a:latin typeface="+mn-lt"/>
                          <a:ea typeface="Times New Roman"/>
                          <a:cs typeface="Times New Roman"/>
                        </a:rPr>
                        <a:t>22,1</a:t>
                      </a:r>
                    </a:p>
                  </a:txBody>
                  <a:tcPr marL="44450" marR="44450" marT="0" marB="0" anchor="ctr"/>
                </a:tc>
              </a:tr>
              <a:tr h="551137">
                <a:tc>
                  <a:txBody>
                    <a:bodyPr/>
                    <a:lstStyle/>
                    <a:p>
                      <a:pPr>
                        <a:lnSpc>
                          <a:spcPct val="115000"/>
                        </a:lnSpc>
                        <a:spcAft>
                          <a:spcPts val="0"/>
                        </a:spcAft>
                      </a:pPr>
                      <a:r>
                        <a:rPr lang="it-IT" sz="1600" dirty="0" smtClean="0">
                          <a:latin typeface="+mn-lt"/>
                        </a:rPr>
                        <a:t>Barletta – Andria -Trani</a:t>
                      </a:r>
                      <a:endParaRPr lang="it-IT" sz="16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1600" dirty="0">
                          <a:latin typeface="+mn-lt"/>
                          <a:ea typeface="Times New Roman"/>
                          <a:cs typeface="Times New Roman"/>
                        </a:rPr>
                        <a:t>28,5</a:t>
                      </a:r>
                    </a:p>
                  </a:txBody>
                  <a:tcPr marL="44450" marR="44450" marT="0" marB="0" anchor="ctr"/>
                </a:tc>
                <a:tc>
                  <a:txBody>
                    <a:bodyPr/>
                    <a:lstStyle/>
                    <a:p>
                      <a:pPr algn="ctr">
                        <a:lnSpc>
                          <a:spcPct val="115000"/>
                        </a:lnSpc>
                        <a:spcAft>
                          <a:spcPts val="0"/>
                        </a:spcAft>
                      </a:pPr>
                      <a:r>
                        <a:rPr lang="it-IT" sz="1600" dirty="0">
                          <a:latin typeface="+mn-lt"/>
                          <a:ea typeface="Times New Roman"/>
                          <a:cs typeface="Times New Roman"/>
                        </a:rPr>
                        <a:t>22,0</a:t>
                      </a:r>
                    </a:p>
                  </a:txBody>
                  <a:tcPr marL="44450" marR="44450" marT="0" marB="0" anchor="ctr"/>
                </a:tc>
              </a:tr>
              <a:tr h="318399">
                <a:tc>
                  <a:txBody>
                    <a:bodyPr/>
                    <a:lstStyle/>
                    <a:p>
                      <a:pPr>
                        <a:lnSpc>
                          <a:spcPct val="115000"/>
                        </a:lnSpc>
                        <a:spcAft>
                          <a:spcPts val="0"/>
                        </a:spcAft>
                      </a:pPr>
                      <a:r>
                        <a:rPr lang="it-IT" sz="1600" dirty="0">
                          <a:latin typeface="+mn-lt"/>
                        </a:rPr>
                        <a:t>PUGLIA</a:t>
                      </a:r>
                      <a:endParaRPr lang="it-IT" sz="16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kumimoji="0" lang="it-IT" sz="1600" kern="1200" dirty="0" smtClean="0">
                          <a:solidFill>
                            <a:schemeClr val="dk1"/>
                          </a:solidFill>
                          <a:latin typeface="+mn-lt"/>
                          <a:ea typeface="+mn-ea"/>
                          <a:cs typeface="+mn-cs"/>
                        </a:rPr>
                        <a:t>285,6</a:t>
                      </a:r>
                      <a:endParaRPr lang="it-IT" sz="16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kumimoji="0" lang="it-IT" sz="1600" kern="1200" dirty="0" smtClean="0">
                          <a:solidFill>
                            <a:schemeClr val="dk1"/>
                          </a:solidFill>
                          <a:latin typeface="+mn-lt"/>
                          <a:ea typeface="+mn-ea"/>
                          <a:cs typeface="+mn-cs"/>
                        </a:rPr>
                        <a:t>19,8</a:t>
                      </a:r>
                      <a:endParaRPr lang="it-IT" sz="1600" dirty="0">
                        <a:latin typeface="+mn-lt"/>
                        <a:ea typeface="Times New Roman"/>
                        <a:cs typeface="Times New Roman"/>
                      </a:endParaRPr>
                    </a:p>
                  </a:txBody>
                  <a:tcPr marL="44450" marR="44450" marT="0" marB="0" anchor="ctr"/>
                </a:tc>
              </a:tr>
              <a:tr h="318399">
                <a:tc>
                  <a:txBody>
                    <a:bodyPr/>
                    <a:lstStyle/>
                    <a:p>
                      <a:pPr>
                        <a:lnSpc>
                          <a:spcPct val="115000"/>
                        </a:lnSpc>
                        <a:spcAft>
                          <a:spcPts val="0"/>
                        </a:spcAft>
                      </a:pPr>
                      <a:r>
                        <a:rPr lang="it-IT" sz="1600" dirty="0">
                          <a:latin typeface="+mn-lt"/>
                        </a:rPr>
                        <a:t>ITALIA</a:t>
                      </a:r>
                      <a:endParaRPr lang="it-IT" sz="16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kumimoji="0" lang="it-IT" sz="1600" kern="1200" dirty="0" smtClean="0">
                          <a:solidFill>
                            <a:schemeClr val="dk1"/>
                          </a:solidFill>
                          <a:latin typeface="+mn-lt"/>
                          <a:ea typeface="+mn-ea"/>
                          <a:cs typeface="+mn-cs"/>
                        </a:rPr>
                        <a:t>3.112,6</a:t>
                      </a:r>
                      <a:endParaRPr lang="it-IT" sz="1600" dirty="0">
                        <a:latin typeface="+mn-lt"/>
                        <a:ea typeface="Times New Roman"/>
                        <a:cs typeface="Times New Roman"/>
                      </a:endParaRPr>
                    </a:p>
                  </a:txBody>
                  <a:tcPr marL="44450" marR="44450" marT="0" marB="0" anchor="ctr"/>
                </a:tc>
                <a:tc>
                  <a:txBody>
                    <a:bodyPr/>
                    <a:lstStyle/>
                    <a:p>
                      <a:pPr algn="ctr">
                        <a:lnSpc>
                          <a:spcPct val="115000"/>
                        </a:lnSpc>
                        <a:spcAft>
                          <a:spcPts val="0"/>
                        </a:spcAft>
                      </a:pPr>
                      <a:r>
                        <a:rPr kumimoji="0" lang="it-IT" sz="1600" kern="1200" dirty="0" smtClean="0">
                          <a:solidFill>
                            <a:schemeClr val="dk1"/>
                          </a:solidFill>
                          <a:latin typeface="+mn-lt"/>
                          <a:ea typeface="+mn-ea"/>
                          <a:cs typeface="+mn-cs"/>
                        </a:rPr>
                        <a:t>12,2</a:t>
                      </a:r>
                      <a:endParaRPr lang="it-IT" sz="1600" dirty="0">
                        <a:latin typeface="+mn-lt"/>
                        <a:ea typeface="Times New Roman"/>
                        <a:cs typeface="Times New Roman"/>
                      </a:endParaRPr>
                    </a:p>
                  </a:txBody>
                  <a:tcPr marL="44450" marR="44450" marT="0" marB="0" anchor="ctr"/>
                </a:tc>
              </a:tr>
            </a:tbl>
          </a:graphicData>
        </a:graphic>
      </p:graphicFrame>
      <p:sp>
        <p:nvSpPr>
          <p:cNvPr id="5121" name="Rectangle 1"/>
          <p:cNvSpPr>
            <a:spLocks noChangeArrowheads="1"/>
          </p:cNvSpPr>
          <p:nvPr/>
        </p:nvSpPr>
        <p:spPr bwMode="auto">
          <a:xfrm>
            <a:off x="2411760" y="5707542"/>
            <a:ext cx="3240360"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it-IT" sz="1200" b="0" i="1" u="none" strike="noStrike" cap="none" normalizeH="0" baseline="0" dirty="0" smtClean="0">
                <a:ln>
                  <a:noFill/>
                </a:ln>
                <a:solidFill>
                  <a:schemeClr val="tx1"/>
                </a:solidFill>
                <a:effectLst/>
                <a:ea typeface="Times New Roman" pitchFamily="18" charset="0"/>
                <a:cs typeface="Arial" pitchFamily="34" charset="0"/>
              </a:rPr>
              <a:t>Fonte: Elaborazione su dati ISTAT</a:t>
            </a:r>
            <a:endParaRPr kumimoji="0" lang="it-IT" sz="1200" b="0" i="0" u="none" strike="noStrike" cap="none" normalizeH="0" baseline="0" dirty="0" smtClean="0">
              <a:ln>
                <a:noFill/>
              </a:ln>
              <a:solidFill>
                <a:schemeClr val="tx1"/>
              </a:solidFill>
              <a:effectLst/>
              <a:cs typeface="Arial" pitchFamily="34" charset="0"/>
            </a:endParaRPr>
          </a:p>
        </p:txBody>
      </p:sp>
      <p:sp>
        <p:nvSpPr>
          <p:cNvPr id="8" name="Segnaposto piè di pagina 7"/>
          <p:cNvSpPr>
            <a:spLocks noGrp="1"/>
          </p:cNvSpPr>
          <p:nvPr>
            <p:ph type="ftr" sz="quarter" idx="11"/>
          </p:nvPr>
        </p:nvSpPr>
        <p:spPr>
          <a:xfrm>
            <a:off x="4380072" y="6407944"/>
            <a:ext cx="3432288" cy="365125"/>
          </a:xfrm>
        </p:spPr>
        <p:txBody>
          <a:bodyPr/>
          <a:lstStyle/>
          <a:p>
            <a:r>
              <a:rPr lang="it-IT" dirty="0" smtClean="0"/>
              <a:t>Elaborazione Servizio Economia Locale CCIAA Brindisi</a:t>
            </a:r>
            <a:endParaRPr lang="it-IT"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124744"/>
            <a:ext cx="8229600" cy="4752528"/>
          </a:xfrm>
          <a:ln>
            <a:noFill/>
          </a:ln>
        </p:spPr>
        <p:style>
          <a:lnRef idx="2">
            <a:schemeClr val="accent1"/>
          </a:lnRef>
          <a:fillRef idx="1">
            <a:schemeClr val="lt1"/>
          </a:fillRef>
          <a:effectRef idx="0">
            <a:schemeClr val="accent1"/>
          </a:effectRef>
          <a:fontRef idx="minor">
            <a:schemeClr val="dk1"/>
          </a:fontRef>
        </p:style>
        <p:txBody>
          <a:bodyPr>
            <a:noAutofit/>
          </a:bodyPr>
          <a:lstStyle/>
          <a:p>
            <a:pPr marL="0" indent="0" algn="just">
              <a:buNone/>
            </a:pPr>
            <a:r>
              <a:rPr lang="it-IT" sz="2400" dirty="0" smtClean="0">
                <a:solidFill>
                  <a:schemeClr val="accent2">
                    <a:lumMod val="50000"/>
                  </a:schemeClr>
                </a:solidFill>
                <a:ea typeface="Tahoma" pitchFamily="34" charset="0"/>
                <a:cs typeface="Tahoma" pitchFamily="34" charset="0"/>
              </a:rPr>
              <a:t>I dati ISTAT sulle forze lavoro  relativi al 2013 indicano che, in provincia di Brindisi, gli OCCUPATI</a:t>
            </a:r>
            <a:r>
              <a:rPr lang="it-IT" sz="2400" b="1" dirty="0" smtClean="0">
                <a:ln w="18000">
                  <a:solidFill>
                    <a:schemeClr val="accent2">
                      <a:satMod val="140000"/>
                    </a:schemeClr>
                  </a:solidFill>
                  <a:prstDash val="solid"/>
                  <a:miter lim="800000"/>
                </a:ln>
                <a:solidFill>
                  <a:schemeClr val="accent2">
                    <a:lumMod val="50000"/>
                  </a:schemeClr>
                </a:solidFill>
                <a:effectLst>
                  <a:outerShdw blurRad="25500" dist="23000" dir="7020000" algn="tl">
                    <a:srgbClr val="000000">
                      <a:alpha val="50000"/>
                    </a:srgbClr>
                  </a:outerShdw>
                </a:effectLst>
                <a:ea typeface="Tahoma" pitchFamily="34" charset="0"/>
                <a:cs typeface="Tahoma" pitchFamily="34" charset="0"/>
              </a:rPr>
              <a:t> </a:t>
            </a:r>
            <a:r>
              <a:rPr lang="it-IT" sz="2400" dirty="0" smtClean="0">
                <a:solidFill>
                  <a:schemeClr val="accent2">
                    <a:lumMod val="50000"/>
                  </a:schemeClr>
                </a:solidFill>
                <a:ea typeface="Tahoma" pitchFamily="34" charset="0"/>
                <a:cs typeface="Tahoma" pitchFamily="34" charset="0"/>
              </a:rPr>
              <a:t>sono 115.300</a:t>
            </a:r>
            <a:endParaRPr lang="it-IT" sz="2400" b="1" spc="300" dirty="0" smtClean="0">
              <a:ln w="11430" cmpd="sng">
                <a:solidFill>
                  <a:schemeClr val="accent1">
                    <a:tint val="10000"/>
                  </a:schemeClr>
                </a:solidFill>
                <a:prstDash val="solid"/>
                <a:miter lim="800000"/>
              </a:ln>
              <a:solidFill>
                <a:schemeClr val="accent2">
                  <a:lumMod val="50000"/>
                </a:schemeClr>
              </a:solidFill>
              <a:effectLst>
                <a:glow rad="45500">
                  <a:schemeClr val="accent1">
                    <a:satMod val="220000"/>
                    <a:alpha val="35000"/>
                  </a:schemeClr>
                </a:glow>
              </a:effectLst>
              <a:ea typeface="Tahoma" pitchFamily="34" charset="0"/>
              <a:cs typeface="Tahoma" pitchFamily="34" charset="0"/>
            </a:endParaRPr>
          </a:p>
          <a:p>
            <a:pPr marL="0" indent="0" algn="just">
              <a:buNone/>
            </a:pPr>
            <a:endParaRPr lang="it-IT" sz="2000" dirty="0" smtClean="0">
              <a:solidFill>
                <a:schemeClr val="accent2">
                  <a:lumMod val="50000"/>
                </a:schemeClr>
              </a:solidFill>
              <a:ea typeface="Tahoma" pitchFamily="34" charset="0"/>
              <a:cs typeface="Tahoma" pitchFamily="34" charset="0"/>
            </a:endParaRPr>
          </a:p>
          <a:p>
            <a:pPr fontAlgn="ctr">
              <a:buNone/>
            </a:pPr>
            <a:endParaRPr lang="it-IT" sz="800" b="1" dirty="0" smtClean="0"/>
          </a:p>
          <a:p>
            <a:pPr fontAlgn="ctr">
              <a:buNone/>
            </a:pPr>
            <a:endParaRPr lang="it-IT" sz="800" b="1" dirty="0" smtClean="0"/>
          </a:p>
          <a:p>
            <a:pPr marL="0" indent="0" algn="just">
              <a:buNone/>
            </a:pPr>
            <a:endParaRPr lang="it-IT" sz="2000" dirty="0" smtClean="0">
              <a:solidFill>
                <a:schemeClr val="accent2">
                  <a:lumMod val="50000"/>
                </a:schemeClr>
              </a:solidFill>
              <a:ea typeface="Tahoma" pitchFamily="34" charset="0"/>
              <a:cs typeface="Tahoma" pitchFamily="34" charset="0"/>
            </a:endParaRPr>
          </a:p>
          <a:p>
            <a:pPr marL="0" indent="0" algn="just">
              <a:buNone/>
            </a:pPr>
            <a:endParaRPr lang="it-IT" sz="2000" dirty="0" smtClean="0">
              <a:solidFill>
                <a:schemeClr val="accent2">
                  <a:lumMod val="50000"/>
                </a:schemeClr>
              </a:solidFill>
              <a:ea typeface="Tahoma" pitchFamily="34" charset="0"/>
              <a:cs typeface="Tahoma" pitchFamily="34" charset="0"/>
            </a:endParaRPr>
          </a:p>
          <a:p>
            <a:pPr marL="0" indent="0" algn="just">
              <a:buNone/>
            </a:pPr>
            <a:endParaRPr lang="it-IT" sz="2400" dirty="0" smtClean="0">
              <a:solidFill>
                <a:schemeClr val="accent2">
                  <a:lumMod val="50000"/>
                </a:schemeClr>
              </a:solidFill>
              <a:ea typeface="Tahoma" pitchFamily="34" charset="0"/>
              <a:cs typeface="Tahoma" pitchFamily="34" charset="0"/>
            </a:endParaRPr>
          </a:p>
          <a:p>
            <a:pPr marL="0" indent="0" algn="just">
              <a:buNone/>
            </a:pPr>
            <a:endParaRPr lang="it-IT" sz="2400" dirty="0" smtClean="0">
              <a:solidFill>
                <a:schemeClr val="accent2">
                  <a:lumMod val="50000"/>
                </a:schemeClr>
              </a:solidFill>
              <a:ea typeface="Tahoma" pitchFamily="34" charset="0"/>
              <a:cs typeface="Tahoma" pitchFamily="34" charset="0"/>
            </a:endParaRPr>
          </a:p>
          <a:p>
            <a:pPr marL="0" indent="0" algn="just">
              <a:buNone/>
            </a:pPr>
            <a:r>
              <a:rPr lang="it-IT" sz="2400" dirty="0" smtClean="0">
                <a:solidFill>
                  <a:schemeClr val="accent2">
                    <a:lumMod val="50000"/>
                  </a:schemeClr>
                </a:solidFill>
                <a:ea typeface="Tahoma" pitchFamily="34" charset="0"/>
                <a:cs typeface="Tahoma" pitchFamily="34" charset="0"/>
              </a:rPr>
              <a:t>Occupati per settore </a:t>
            </a:r>
          </a:p>
          <a:p>
            <a:pPr marL="0" indent="0" algn="just">
              <a:buNone/>
            </a:pPr>
            <a:r>
              <a:rPr lang="it-IT" sz="2400" dirty="0" smtClean="0">
                <a:solidFill>
                  <a:schemeClr val="accent2">
                    <a:lumMod val="50000"/>
                  </a:schemeClr>
                </a:solidFill>
                <a:ea typeface="Tahoma" pitchFamily="34" charset="0"/>
                <a:cs typeface="Tahoma" pitchFamily="34" charset="0"/>
              </a:rPr>
              <a:t>di attività</a:t>
            </a:r>
          </a:p>
          <a:p>
            <a:pPr marL="0" indent="0" algn="just">
              <a:buNone/>
            </a:pPr>
            <a:r>
              <a:rPr lang="it-IT" sz="2400" dirty="0" smtClean="0">
                <a:solidFill>
                  <a:schemeClr val="accent2">
                    <a:lumMod val="50000"/>
                  </a:schemeClr>
                </a:solidFill>
                <a:ea typeface="Tahoma" pitchFamily="34" charset="0"/>
                <a:cs typeface="Tahoma" pitchFamily="34" charset="0"/>
              </a:rPr>
              <a:t>economica </a:t>
            </a:r>
          </a:p>
          <a:p>
            <a:pPr marL="0" indent="0" algn="just">
              <a:buNone/>
            </a:pPr>
            <a:r>
              <a:rPr lang="it-IT" sz="2400" dirty="0" smtClean="0">
                <a:solidFill>
                  <a:schemeClr val="accent2">
                    <a:lumMod val="50000"/>
                  </a:schemeClr>
                </a:solidFill>
                <a:ea typeface="Tahoma" pitchFamily="34" charset="0"/>
                <a:cs typeface="Tahoma" pitchFamily="34" charset="0"/>
              </a:rPr>
              <a:t>composizione %</a:t>
            </a:r>
          </a:p>
          <a:p>
            <a:pPr fontAlgn="ctr"/>
            <a:endParaRPr lang="it-IT" sz="2400" b="1" dirty="0" smtClean="0"/>
          </a:p>
          <a:p>
            <a:pPr marL="0" indent="0" algn="just">
              <a:buNone/>
            </a:pPr>
            <a:endParaRPr lang="it-IT" sz="2400" dirty="0">
              <a:solidFill>
                <a:schemeClr val="accent2">
                  <a:lumMod val="50000"/>
                </a:schemeClr>
              </a:solidFill>
              <a:ea typeface="Tahoma" pitchFamily="34" charset="0"/>
              <a:cs typeface="Tahoma" pitchFamily="34" charset="0"/>
            </a:endParaRPr>
          </a:p>
        </p:txBody>
      </p:sp>
      <p:sp>
        <p:nvSpPr>
          <p:cNvPr id="13" name="Titolo 12"/>
          <p:cNvSpPr>
            <a:spLocks noGrp="1"/>
          </p:cNvSpPr>
          <p:nvPr>
            <p:ph type="title"/>
          </p:nvPr>
        </p:nvSpPr>
        <p:spPr>
          <a:xfrm>
            <a:off x="457200" y="332656"/>
            <a:ext cx="8229600" cy="720080"/>
          </a:xfrm>
        </p:spPr>
        <p:txBody>
          <a:bodyPr anchor="b">
            <a:normAutofit fontScale="90000"/>
          </a:bodyPr>
          <a:lstStyle/>
          <a:p>
            <a:pPr marL="85725" indent="0" algn="ctr"/>
            <a:r>
              <a:rPr lang="it-IT" sz="2000" dirty="0" smtClean="0">
                <a:solidFill>
                  <a:srgbClr val="006600"/>
                </a:solidFill>
                <a:effectLst/>
                <a:ea typeface="Tahoma" pitchFamily="34" charset="0"/>
                <a:cs typeface="Tahoma" pitchFamily="34" charset="0"/>
              </a:rPr>
              <a:t/>
            </a:r>
            <a:br>
              <a:rPr lang="it-IT" sz="2000" dirty="0" smtClean="0">
                <a:solidFill>
                  <a:srgbClr val="006600"/>
                </a:solidFill>
                <a:effectLst/>
                <a:ea typeface="Tahoma" pitchFamily="34" charset="0"/>
                <a:cs typeface="Tahoma" pitchFamily="34" charset="0"/>
              </a:rPr>
            </a:br>
            <a:r>
              <a:rPr lang="it-IT" sz="2000" dirty="0" smtClean="0">
                <a:solidFill>
                  <a:srgbClr val="006600"/>
                </a:solidFill>
                <a:effectLst/>
                <a:ea typeface="Tahoma" pitchFamily="34" charset="0"/>
                <a:cs typeface="Tahoma" pitchFamily="34" charset="0"/>
              </a:rPr>
              <a:t/>
            </a:r>
            <a:br>
              <a:rPr lang="it-IT" sz="2000" dirty="0" smtClean="0">
                <a:solidFill>
                  <a:srgbClr val="006600"/>
                </a:solidFill>
                <a:effectLst/>
                <a:ea typeface="Tahoma" pitchFamily="34" charset="0"/>
                <a:cs typeface="Tahoma" pitchFamily="34" charset="0"/>
              </a:rPr>
            </a:br>
            <a:r>
              <a:rPr lang="it-IT" sz="4800" dirty="0" smtClean="0">
                <a:solidFill>
                  <a:srgbClr val="006600"/>
                </a:solidFill>
                <a:ea typeface="Tahoma" pitchFamily="34" charset="0"/>
                <a:cs typeface="Tahoma" pitchFamily="34" charset="0"/>
              </a:rPr>
              <a:t/>
            </a:r>
            <a:br>
              <a:rPr lang="it-IT" sz="4800" dirty="0" smtClean="0">
                <a:solidFill>
                  <a:srgbClr val="006600"/>
                </a:solidFill>
                <a:ea typeface="Tahoma" pitchFamily="34" charset="0"/>
                <a:cs typeface="Tahoma" pitchFamily="34" charset="0"/>
              </a:rPr>
            </a:br>
            <a:r>
              <a:rPr lang="it-IT" sz="4400" dirty="0" smtClean="0">
                <a:solidFill>
                  <a:srgbClr val="006600"/>
                </a:solidFill>
                <a:effectLst/>
                <a:ea typeface="Tahoma" pitchFamily="34" charset="0"/>
                <a:cs typeface="Tahoma" pitchFamily="34" charset="0"/>
              </a:rPr>
              <a:t> </a:t>
            </a:r>
            <a:r>
              <a:rPr lang="it-IT" sz="3100" dirty="0" smtClean="0">
                <a:solidFill>
                  <a:schemeClr val="accent2">
                    <a:lumMod val="50000"/>
                  </a:schemeClr>
                </a:solidFill>
                <a:effectLst/>
                <a:ea typeface="Tahoma" pitchFamily="34" charset="0"/>
                <a:cs typeface="Tahoma" pitchFamily="34" charset="0"/>
              </a:rPr>
              <a:t>IL MERCATO DEL LAVORO </a:t>
            </a:r>
            <a:br>
              <a:rPr lang="it-IT" sz="3100" dirty="0" smtClean="0">
                <a:solidFill>
                  <a:schemeClr val="accent2">
                    <a:lumMod val="50000"/>
                  </a:schemeClr>
                </a:solidFill>
                <a:effectLst/>
                <a:ea typeface="Tahoma" pitchFamily="34" charset="0"/>
                <a:cs typeface="Tahoma" pitchFamily="34" charset="0"/>
              </a:rPr>
            </a:br>
            <a:r>
              <a:rPr lang="it-IT" sz="3100" i="1" dirty="0" smtClean="0">
                <a:solidFill>
                  <a:schemeClr val="accent2">
                    <a:lumMod val="50000"/>
                  </a:schemeClr>
                </a:solidFill>
                <a:effectLst/>
                <a:ea typeface="Tahoma" pitchFamily="34" charset="0"/>
                <a:cs typeface="Tahoma" pitchFamily="34" charset="0"/>
              </a:rPr>
              <a:t>Occupati</a:t>
            </a:r>
            <a:r>
              <a:rPr lang="it-IT" sz="3100" i="1" dirty="0" smtClean="0">
                <a:solidFill>
                  <a:schemeClr val="accent2">
                    <a:lumMod val="50000"/>
                  </a:schemeClr>
                </a:solidFill>
                <a:effectLst/>
              </a:rPr>
              <a:t> </a:t>
            </a:r>
            <a:endParaRPr lang="it-IT" sz="3100" i="1" dirty="0">
              <a:solidFill>
                <a:schemeClr val="accent2">
                  <a:lumMod val="50000"/>
                </a:schemeClr>
              </a:solidFill>
            </a:endParaRPr>
          </a:p>
        </p:txBody>
      </p:sp>
      <p:graphicFrame>
        <p:nvGraphicFramePr>
          <p:cNvPr id="14" name="Grafico 13"/>
          <p:cNvGraphicFramePr/>
          <p:nvPr/>
        </p:nvGraphicFramePr>
        <p:xfrm>
          <a:off x="3635897" y="2204864"/>
          <a:ext cx="5184576" cy="3600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Tabella 14"/>
          <p:cNvGraphicFramePr>
            <a:graphicFrameLocks noGrp="1"/>
          </p:cNvGraphicFramePr>
          <p:nvPr/>
        </p:nvGraphicFramePr>
        <p:xfrm>
          <a:off x="611560" y="2060848"/>
          <a:ext cx="2880320" cy="2067331"/>
        </p:xfrm>
        <a:graphic>
          <a:graphicData uri="http://schemas.openxmlformats.org/drawingml/2006/table">
            <a:tbl>
              <a:tblPr firstRow="1" bandRow="1">
                <a:tableStyleId>{5C22544A-7EE6-4342-B048-85BDC9FD1C3A}</a:tableStyleId>
              </a:tblPr>
              <a:tblGrid>
                <a:gridCol w="2880320"/>
              </a:tblGrid>
              <a:tr h="1061491">
                <a:tc>
                  <a:txBody>
                    <a:bodyPr/>
                    <a:lstStyle/>
                    <a:p>
                      <a:pPr algn="ctr" fontAlgn="ctr">
                        <a:buNone/>
                      </a:pPr>
                      <a:r>
                        <a:rPr lang="it-IT" sz="2000" b="1" dirty="0" smtClean="0">
                          <a:solidFill>
                            <a:schemeClr val="bg1"/>
                          </a:solidFill>
                        </a:rPr>
                        <a:t>Numero occupati </a:t>
                      </a:r>
                      <a:endParaRPr lang="it-IT" sz="2000" dirty="0" smtClean="0">
                        <a:solidFill>
                          <a:schemeClr val="bg1"/>
                        </a:solidFill>
                      </a:endParaRPr>
                    </a:p>
                    <a:p>
                      <a:pPr algn="ctr" fontAlgn="ctr">
                        <a:buNone/>
                      </a:pPr>
                      <a:r>
                        <a:rPr lang="it-IT" sz="2000" b="1" dirty="0" smtClean="0">
                          <a:solidFill>
                            <a:schemeClr val="bg1"/>
                          </a:solidFill>
                        </a:rPr>
                        <a:t>Var. 2013/2012 </a:t>
                      </a:r>
                      <a:endParaRPr lang="it-IT" sz="2000" dirty="0" smtClean="0">
                        <a:solidFill>
                          <a:schemeClr val="bg1"/>
                        </a:solidFill>
                      </a:endParaRPr>
                    </a:p>
                    <a:p>
                      <a:pPr algn="ctr" fontAlgn="ctr">
                        <a:buNone/>
                      </a:pPr>
                      <a:r>
                        <a:rPr lang="it-IT" sz="2000" b="1" dirty="0" smtClean="0">
                          <a:solidFill>
                            <a:schemeClr val="bg1"/>
                          </a:solidFill>
                        </a:rPr>
                        <a:t>-8.800 unità</a:t>
                      </a:r>
                      <a:endParaRPr lang="it-IT" sz="2000" dirty="0">
                        <a:solidFill>
                          <a:schemeClr val="bg1"/>
                        </a:solidFill>
                      </a:endParaRPr>
                    </a:p>
                  </a:txBody>
                  <a:tcPr>
                    <a:solidFill>
                      <a:srgbClr val="00B050"/>
                    </a:solidFill>
                  </a:tcPr>
                </a:tc>
              </a:tr>
              <a:tr h="666509">
                <a:tc>
                  <a:txBody>
                    <a:bodyPr/>
                    <a:lstStyle/>
                    <a:p>
                      <a:pPr algn="ctr" fontAlgn="ctr">
                        <a:buNone/>
                      </a:pPr>
                      <a:r>
                        <a:rPr lang="it-IT" sz="2000" b="1" dirty="0" smtClean="0">
                          <a:solidFill>
                            <a:schemeClr val="bg1"/>
                          </a:solidFill>
                        </a:rPr>
                        <a:t>Tasso di occupazione</a:t>
                      </a:r>
                      <a:endParaRPr lang="it-IT" sz="2000" dirty="0" smtClean="0">
                        <a:solidFill>
                          <a:schemeClr val="bg1"/>
                        </a:solidFill>
                      </a:endParaRPr>
                    </a:p>
                    <a:p>
                      <a:pPr algn="ctr" fontAlgn="ctr">
                        <a:buNone/>
                      </a:pPr>
                      <a:r>
                        <a:rPr lang="it-IT" sz="2000" b="1" dirty="0" smtClean="0">
                          <a:solidFill>
                            <a:schemeClr val="bg1"/>
                          </a:solidFill>
                        </a:rPr>
                        <a:t>Var. 2013/2012</a:t>
                      </a:r>
                      <a:endParaRPr lang="it-IT" sz="2000" dirty="0" smtClean="0">
                        <a:solidFill>
                          <a:schemeClr val="bg1"/>
                        </a:solidFill>
                      </a:endParaRPr>
                    </a:p>
                    <a:p>
                      <a:pPr algn="ctr" fontAlgn="ctr">
                        <a:buNone/>
                      </a:pPr>
                      <a:r>
                        <a:rPr lang="it-IT" sz="2000" b="1" dirty="0" smtClean="0">
                          <a:solidFill>
                            <a:schemeClr val="bg1"/>
                          </a:solidFill>
                        </a:rPr>
                        <a:t>-2,7 %</a:t>
                      </a:r>
                      <a:endParaRPr lang="it-IT" sz="2000" dirty="0">
                        <a:solidFill>
                          <a:schemeClr val="bg1"/>
                        </a:solidFill>
                      </a:endParaRPr>
                    </a:p>
                  </a:txBody>
                  <a:tcPr>
                    <a:solidFill>
                      <a:srgbClr val="00B050"/>
                    </a:solidFill>
                  </a:tcPr>
                </a:tc>
              </a:tr>
            </a:tbl>
          </a:graphicData>
        </a:graphic>
      </p:graphicFrame>
      <p:sp>
        <p:nvSpPr>
          <p:cNvPr id="16" name="Segnaposto piè di pagina 15"/>
          <p:cNvSpPr>
            <a:spLocks noGrp="1"/>
          </p:cNvSpPr>
          <p:nvPr>
            <p:ph type="ftr" sz="quarter" idx="11"/>
          </p:nvPr>
        </p:nvSpPr>
        <p:spPr>
          <a:xfrm>
            <a:off x="4380072" y="6407944"/>
            <a:ext cx="3216264" cy="365125"/>
          </a:xfrm>
        </p:spPr>
        <p:txBody>
          <a:bodyPr/>
          <a:lstStyle/>
          <a:p>
            <a:r>
              <a:rPr lang="it-IT" dirty="0" smtClean="0"/>
              <a:t>Elaborazione Servizio Economia Locale CCIAA Brindisi</a:t>
            </a:r>
            <a:endParaRPr lang="it-IT"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p:cNvGraphicFramePr>
            <a:graphicFrameLocks noGrp="1"/>
          </p:cNvGraphicFramePr>
          <p:nvPr>
            <p:ph idx="1"/>
          </p:nvPr>
        </p:nvGraphicFramePr>
        <p:xfrm>
          <a:off x="2303748" y="1268759"/>
          <a:ext cx="4536504" cy="1800201"/>
        </p:xfrm>
        <a:graphic>
          <a:graphicData uri="http://schemas.openxmlformats.org/drawingml/2006/table">
            <a:tbl>
              <a:tblPr firstRow="1" bandRow="1">
                <a:tableStyleId>{5C22544A-7EE6-4342-B048-85BDC9FD1C3A}</a:tableStyleId>
              </a:tblPr>
              <a:tblGrid>
                <a:gridCol w="4536504"/>
              </a:tblGrid>
              <a:tr h="600067">
                <a:tc>
                  <a:txBody>
                    <a:bodyPr/>
                    <a:lstStyle/>
                    <a:p>
                      <a:pPr algn="ctr"/>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Brindisi    16,8%</a:t>
                      </a:r>
                      <a:endParaRPr lang="it-IT"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2D050"/>
                    </a:solidFill>
                  </a:tcPr>
                </a:tc>
              </a:tr>
              <a:tr h="600067">
                <a:tc>
                  <a:txBody>
                    <a:bodyPr/>
                    <a:lstStyle/>
                    <a:p>
                      <a:pPr algn="ctr"/>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Puglia     19,8%</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000"/>
                    </a:solidFill>
                  </a:tcPr>
                </a:tc>
              </a:tr>
              <a:tr h="600067">
                <a:tc>
                  <a:txBody>
                    <a:bodyPr/>
                    <a:lstStyle/>
                    <a:p>
                      <a:pPr algn="ctr"/>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Italia     12,2%</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0F0"/>
                    </a:solidFill>
                  </a:tcPr>
                </a:tc>
              </a:tr>
            </a:tbl>
          </a:graphicData>
        </a:graphic>
      </p:graphicFrame>
      <p:sp>
        <p:nvSpPr>
          <p:cNvPr id="3" name="Titolo 2"/>
          <p:cNvSpPr>
            <a:spLocks noGrp="1"/>
          </p:cNvSpPr>
          <p:nvPr>
            <p:ph type="title"/>
          </p:nvPr>
        </p:nvSpPr>
        <p:spPr>
          <a:xfrm>
            <a:off x="457200" y="274638"/>
            <a:ext cx="8229600" cy="778098"/>
          </a:xfrm>
        </p:spPr>
        <p:txBody>
          <a:bodyPr>
            <a:noAutofit/>
          </a:bodyPr>
          <a:lstStyle/>
          <a:p>
            <a:pPr algn="ctr"/>
            <a:r>
              <a:rPr lang="it-IT" sz="2800" dirty="0" smtClean="0">
                <a:solidFill>
                  <a:schemeClr val="accent2">
                    <a:lumMod val="50000"/>
                  </a:schemeClr>
                </a:solidFill>
                <a:effectLst/>
              </a:rPr>
              <a:t>IL MERCATO DEL LAVORO </a:t>
            </a:r>
            <a:br>
              <a:rPr lang="it-IT" sz="2800" dirty="0" smtClean="0">
                <a:solidFill>
                  <a:schemeClr val="accent2">
                    <a:lumMod val="50000"/>
                  </a:schemeClr>
                </a:solidFill>
                <a:effectLst/>
              </a:rPr>
            </a:br>
            <a:r>
              <a:rPr lang="it-IT" sz="2800" dirty="0" smtClean="0">
                <a:solidFill>
                  <a:schemeClr val="accent2">
                    <a:lumMod val="50000"/>
                  </a:schemeClr>
                </a:solidFill>
                <a:effectLst/>
              </a:rPr>
              <a:t>Tasso di disoccupazione</a:t>
            </a:r>
            <a:endParaRPr lang="it-IT" sz="2800" dirty="0">
              <a:solidFill>
                <a:schemeClr val="accent2">
                  <a:lumMod val="50000"/>
                </a:schemeClr>
              </a:solidFill>
              <a:effectLst/>
            </a:endParaRPr>
          </a:p>
        </p:txBody>
      </p:sp>
      <p:sp>
        <p:nvSpPr>
          <p:cNvPr id="6" name="Segnaposto piè di pagina 5"/>
          <p:cNvSpPr>
            <a:spLocks noGrp="1"/>
          </p:cNvSpPr>
          <p:nvPr>
            <p:ph type="ftr" sz="quarter" idx="11"/>
          </p:nvPr>
        </p:nvSpPr>
        <p:spPr>
          <a:xfrm>
            <a:off x="4380072" y="6407944"/>
            <a:ext cx="3432288" cy="365125"/>
          </a:xfrm>
        </p:spPr>
        <p:txBody>
          <a:bodyPr/>
          <a:lstStyle/>
          <a:p>
            <a:r>
              <a:rPr lang="it-IT" dirty="0" smtClean="0"/>
              <a:t>Elaborazione Servizio Economia Locale CCIAA Brindisi</a:t>
            </a:r>
            <a:endParaRPr lang="it-IT" dirty="0"/>
          </a:p>
        </p:txBody>
      </p:sp>
      <p:graphicFrame>
        <p:nvGraphicFramePr>
          <p:cNvPr id="8" name="Tabella 7"/>
          <p:cNvGraphicFramePr>
            <a:graphicFrameLocks noGrp="1"/>
          </p:cNvGraphicFramePr>
          <p:nvPr/>
        </p:nvGraphicFramePr>
        <p:xfrm>
          <a:off x="755576" y="3429000"/>
          <a:ext cx="3552056" cy="1752600"/>
        </p:xfrm>
        <a:graphic>
          <a:graphicData uri="http://schemas.openxmlformats.org/drawingml/2006/table">
            <a:tbl>
              <a:tblPr firstRow="1" bandRow="1">
                <a:tableStyleId>{5C22544A-7EE6-4342-B048-85BDC9FD1C3A}</a:tableStyleId>
              </a:tblPr>
              <a:tblGrid>
                <a:gridCol w="1776028"/>
                <a:gridCol w="1776028"/>
              </a:tblGrid>
              <a:tr h="370840">
                <a:tc gridSpan="2">
                  <a:txBody>
                    <a:bodyPr/>
                    <a:lstStyle/>
                    <a:p>
                      <a:pPr algn="ctr"/>
                      <a:r>
                        <a:rPr lang="it-IT" dirty="0" smtClean="0"/>
                        <a:t>TASSO DISOCCUPAZIONE MASCHILE</a:t>
                      </a:r>
                      <a:endParaRPr lang="it-IT"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it-IT" dirty="0"/>
                    </a:p>
                  </a:txBody>
                  <a:tcPr/>
                </a:tc>
              </a:tr>
              <a:tr h="370840">
                <a:tc>
                  <a:txBody>
                    <a:bodyPr/>
                    <a:lstStyle/>
                    <a:p>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Brindisi</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lnL w="12700" cmpd="sng">
                      <a:noFill/>
                    </a:lnL>
                    <a:lnR w="12700" cap="flat" cmpd="sng" algn="ctr">
                      <a:solidFill>
                        <a:srgbClr val="92D050"/>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rgbClr val="92D050"/>
                    </a:solidFill>
                  </a:tcPr>
                </a:tc>
                <a:tc>
                  <a:txBody>
                    <a:bodyPr/>
                    <a:lstStyle/>
                    <a:p>
                      <a:pPr algn="r"/>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16 %</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lnL w="12700" cap="flat" cmpd="sng" algn="ctr">
                      <a:solidFill>
                        <a:srgbClr val="92D050"/>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solidFill>
                      <a:srgbClr val="92D050"/>
                    </a:solidFill>
                  </a:tcPr>
                </a:tc>
              </a:tr>
              <a:tr h="370840">
                <a:tc>
                  <a:txBody>
                    <a:bodyPr/>
                    <a:lstStyle/>
                    <a:p>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Puglia</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C000"/>
                    </a:solidFill>
                  </a:tcPr>
                </a:tc>
                <a:tc>
                  <a:txBody>
                    <a:bodyPr/>
                    <a:lstStyle/>
                    <a:p>
                      <a:pPr algn="r"/>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17,8 %</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C000"/>
                    </a:solidFill>
                  </a:tcPr>
                </a:tc>
              </a:tr>
              <a:tr h="370840">
                <a:tc>
                  <a:txBody>
                    <a:bodyPr/>
                    <a:lstStyle/>
                    <a:p>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Italia</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B0F0"/>
                    </a:solidFill>
                  </a:tcPr>
                </a:tc>
                <a:tc>
                  <a:txBody>
                    <a:bodyPr/>
                    <a:lstStyle/>
                    <a:p>
                      <a:pPr algn="r"/>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11,5 %</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B0F0"/>
                    </a:solidFill>
                  </a:tcPr>
                </a:tc>
              </a:tr>
            </a:tbl>
          </a:graphicData>
        </a:graphic>
      </p:graphicFrame>
      <p:graphicFrame>
        <p:nvGraphicFramePr>
          <p:cNvPr id="9" name="Tabella 8"/>
          <p:cNvGraphicFramePr>
            <a:graphicFrameLocks noGrp="1"/>
          </p:cNvGraphicFramePr>
          <p:nvPr/>
        </p:nvGraphicFramePr>
        <p:xfrm>
          <a:off x="4860032" y="3429000"/>
          <a:ext cx="3552056" cy="1752600"/>
        </p:xfrm>
        <a:graphic>
          <a:graphicData uri="http://schemas.openxmlformats.org/drawingml/2006/table">
            <a:tbl>
              <a:tblPr firstRow="1" bandRow="1">
                <a:tableStyleId>{5C22544A-7EE6-4342-B048-85BDC9FD1C3A}</a:tableStyleId>
              </a:tblPr>
              <a:tblGrid>
                <a:gridCol w="1776028"/>
                <a:gridCol w="1776028"/>
              </a:tblGrid>
              <a:tr h="370840">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dirty="0" smtClean="0"/>
                        <a:t>TASSO DISOCCUPAZIONE </a:t>
                      </a:r>
                      <a:r>
                        <a:rPr lang="it-IT" baseline="0" dirty="0" smtClean="0"/>
                        <a:t> FEMMINILE</a:t>
                      </a:r>
                      <a:endParaRPr lang="it-IT" dirty="0"/>
                    </a:p>
                  </a:txBody>
                  <a:tcPr/>
                </a:tc>
                <a:tc hMerge="1">
                  <a:txBody>
                    <a:bodyPr/>
                    <a:lstStyle/>
                    <a:p>
                      <a:endParaRPr lang="it-IT" dirty="0"/>
                    </a:p>
                  </a:txBody>
                  <a:tcPr/>
                </a:tc>
              </a:tr>
              <a:tr h="370840">
                <a:tc>
                  <a:txBody>
                    <a:bodyPr/>
                    <a:lstStyle/>
                    <a:p>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Brindisi</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lnR w="12700" cap="flat" cmpd="sng" algn="ctr">
                      <a:solidFill>
                        <a:srgbClr val="92D050"/>
                      </a:solidFill>
                      <a:prstDash val="solid"/>
                      <a:round/>
                      <a:headEnd type="none" w="med" len="med"/>
                      <a:tailEnd type="none" w="med" len="med"/>
                    </a:lnR>
                    <a:solidFill>
                      <a:srgbClr val="92D050"/>
                    </a:solidFill>
                  </a:tcPr>
                </a:tc>
                <a:tc>
                  <a:txBody>
                    <a:bodyPr/>
                    <a:lstStyle/>
                    <a:p>
                      <a:pPr algn="r"/>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18,2 %</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lnL w="12700" cap="flat" cmpd="sng" algn="ctr">
                      <a:solidFill>
                        <a:srgbClr val="92D050"/>
                      </a:solidFill>
                      <a:prstDash val="solid"/>
                      <a:round/>
                      <a:headEnd type="none" w="med" len="med"/>
                      <a:tailEnd type="none" w="med" len="med"/>
                    </a:lnL>
                    <a:solidFill>
                      <a:srgbClr val="92D050"/>
                    </a:solidFill>
                  </a:tcPr>
                </a:tc>
              </a:tr>
              <a:tr h="370840">
                <a:tc>
                  <a:txBody>
                    <a:bodyPr/>
                    <a:lstStyle/>
                    <a:p>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Puglia</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lnR w="12700" cap="flat" cmpd="sng" algn="ctr">
                      <a:solidFill>
                        <a:srgbClr val="FFC000"/>
                      </a:solidFill>
                      <a:prstDash val="solid"/>
                      <a:round/>
                      <a:headEnd type="none" w="med" len="med"/>
                      <a:tailEnd type="none" w="med" len="med"/>
                    </a:lnR>
                    <a:solidFill>
                      <a:srgbClr val="FFC000"/>
                    </a:solidFill>
                  </a:tcPr>
                </a:tc>
                <a:tc>
                  <a:txBody>
                    <a:bodyPr/>
                    <a:lstStyle/>
                    <a:p>
                      <a:pPr algn="r"/>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23,3 %</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lnL w="12700" cap="flat" cmpd="sng" algn="ctr">
                      <a:solidFill>
                        <a:srgbClr val="FFC000"/>
                      </a:solidFill>
                      <a:prstDash val="solid"/>
                      <a:round/>
                      <a:headEnd type="none" w="med" len="med"/>
                      <a:tailEnd type="none" w="med" len="med"/>
                    </a:lnL>
                    <a:solidFill>
                      <a:srgbClr val="FFC000"/>
                    </a:solidFill>
                  </a:tcPr>
                </a:tc>
              </a:tr>
              <a:tr h="370840">
                <a:tc>
                  <a:txBody>
                    <a:bodyPr/>
                    <a:lstStyle/>
                    <a:p>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Italia </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lnR w="12700" cap="flat" cmpd="sng" algn="ctr">
                      <a:solidFill>
                        <a:srgbClr val="00B0F0"/>
                      </a:solidFill>
                      <a:prstDash val="solid"/>
                      <a:round/>
                      <a:headEnd type="none" w="med" len="med"/>
                      <a:tailEnd type="none" w="med" len="med"/>
                    </a:lnR>
                    <a:solidFill>
                      <a:srgbClr val="00B0F0"/>
                    </a:solidFill>
                  </a:tcPr>
                </a:tc>
                <a:tc>
                  <a:txBody>
                    <a:bodyPr/>
                    <a:lstStyle/>
                    <a:p>
                      <a:pPr algn="r"/>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13,1 %</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lnL w="12700" cap="flat" cmpd="sng" algn="ctr">
                      <a:solidFill>
                        <a:srgbClr val="00B0F0"/>
                      </a:solidFill>
                      <a:prstDash val="solid"/>
                      <a:round/>
                      <a:headEnd type="none" w="med" len="med"/>
                      <a:tailEnd type="none" w="med" len="med"/>
                    </a:lnL>
                    <a:solidFill>
                      <a:srgbClr val="00B0F0"/>
                    </a:solid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1124744"/>
            <a:ext cx="8280920" cy="792088"/>
          </a:xfrm>
        </p:spPr>
        <p:txBody>
          <a:bodyPr>
            <a:noAutofit/>
          </a:bodyPr>
          <a:lstStyle/>
          <a:p>
            <a:pPr marL="0" indent="0">
              <a:buNone/>
            </a:pPr>
            <a:r>
              <a:rPr lang="it-IT" sz="2000" b="1" dirty="0" smtClean="0">
                <a:solidFill>
                  <a:schemeClr val="accent2">
                    <a:lumMod val="50000"/>
                  </a:schemeClr>
                </a:solidFill>
              </a:rPr>
              <a:t>Reddito disponibile delle famiglie consumatrici  per provincia Variazione % anni 2012/2009</a:t>
            </a:r>
            <a:r>
              <a:rPr lang="it-IT" sz="2000" dirty="0" smtClean="0">
                <a:solidFill>
                  <a:schemeClr val="accent2">
                    <a:lumMod val="50000"/>
                  </a:schemeClr>
                </a:solidFill>
              </a:rPr>
              <a:t> </a:t>
            </a:r>
          </a:p>
          <a:p>
            <a:endParaRPr lang="it-IT" sz="1400" dirty="0" smtClean="0"/>
          </a:p>
          <a:p>
            <a:endParaRPr lang="it-IT" sz="1400" dirty="0" smtClean="0"/>
          </a:p>
          <a:p>
            <a:endParaRPr lang="it-IT" sz="1400" dirty="0" smtClean="0"/>
          </a:p>
          <a:p>
            <a:endParaRPr lang="it-IT" sz="1400" dirty="0" smtClean="0"/>
          </a:p>
          <a:p>
            <a:endParaRPr lang="it-IT" sz="1400" dirty="0" smtClean="0"/>
          </a:p>
          <a:p>
            <a:endParaRPr lang="it-IT" sz="1400" dirty="0" smtClean="0"/>
          </a:p>
          <a:p>
            <a:endParaRPr lang="it-IT" sz="1400" dirty="0" smtClean="0"/>
          </a:p>
          <a:p>
            <a:endParaRPr lang="it-IT" sz="1400" dirty="0" smtClean="0"/>
          </a:p>
          <a:p>
            <a:endParaRPr lang="it-IT" sz="1400" dirty="0" smtClean="0"/>
          </a:p>
          <a:p>
            <a:endParaRPr lang="it-IT" sz="1400" dirty="0" smtClean="0"/>
          </a:p>
          <a:p>
            <a:endParaRPr lang="it-IT" sz="1400" dirty="0" smtClean="0"/>
          </a:p>
          <a:p>
            <a:endParaRPr lang="it-IT" sz="1400" dirty="0" smtClean="0"/>
          </a:p>
          <a:p>
            <a:pPr>
              <a:buNone/>
            </a:pPr>
            <a:r>
              <a:rPr lang="it-IT" sz="1200" i="1" dirty="0" smtClean="0"/>
              <a:t>Fonte: Unioncamere</a:t>
            </a:r>
          </a:p>
          <a:p>
            <a:pPr marL="0" indent="0" algn="just">
              <a:buNone/>
            </a:pPr>
            <a:r>
              <a:rPr lang="it-IT" sz="1600" b="1" dirty="0" smtClean="0">
                <a:solidFill>
                  <a:schemeClr val="accent2">
                    <a:lumMod val="50000"/>
                  </a:schemeClr>
                </a:solidFill>
              </a:rPr>
              <a:t>le famiglie consumatrici brindisine con un reddito pari nel 2012 a 5.303 milioni di euro, registrano un incremento di reddito nel periodo 2012/2009 dell’1,7% superiore sia alla media regionale (0,8%) che nazionale (0,3%).</a:t>
            </a:r>
          </a:p>
          <a:p>
            <a:pPr>
              <a:buNone/>
            </a:pPr>
            <a:r>
              <a:rPr lang="it-IT" sz="2000" dirty="0" smtClean="0">
                <a:solidFill>
                  <a:schemeClr val="accent2">
                    <a:lumMod val="50000"/>
                  </a:schemeClr>
                </a:solidFill>
              </a:rPr>
              <a:t> </a:t>
            </a:r>
          </a:p>
          <a:p>
            <a:pPr algn="ctr">
              <a:buNone/>
            </a:pPr>
            <a:endParaRPr lang="it-IT" sz="2000" b="1" dirty="0">
              <a:solidFill>
                <a:srgbClr val="006600"/>
              </a:solidFill>
              <a:latin typeface="Tahoma" pitchFamily="34" charset="0"/>
              <a:ea typeface="Tahoma" pitchFamily="34" charset="0"/>
              <a:cs typeface="Tahoma" pitchFamily="34" charset="0"/>
            </a:endParaRPr>
          </a:p>
        </p:txBody>
      </p:sp>
      <p:sp>
        <p:nvSpPr>
          <p:cNvPr id="2" name="Titolo 1"/>
          <p:cNvSpPr>
            <a:spLocks noGrp="1"/>
          </p:cNvSpPr>
          <p:nvPr>
            <p:ph type="title"/>
          </p:nvPr>
        </p:nvSpPr>
        <p:spPr>
          <a:xfrm>
            <a:off x="395536" y="260648"/>
            <a:ext cx="8352928" cy="684000"/>
          </a:xfrm>
          <a:ln>
            <a:noFill/>
          </a:ln>
        </p:spPr>
        <p:style>
          <a:lnRef idx="2">
            <a:schemeClr val="accent1"/>
          </a:lnRef>
          <a:fillRef idx="1">
            <a:schemeClr val="lt1"/>
          </a:fillRef>
          <a:effectRef idx="0">
            <a:schemeClr val="accent1"/>
          </a:effectRef>
          <a:fontRef idx="minor">
            <a:schemeClr val="dk1"/>
          </a:fontRef>
        </p:style>
        <p:txBody>
          <a:bodyPr>
            <a:noAutofit/>
          </a:bodyPr>
          <a:lstStyle/>
          <a:p>
            <a:pPr algn="ctr"/>
            <a:r>
              <a:rPr lang="it-IT" sz="2800" b="1" cap="none" dirty="0" smtClean="0">
                <a:solidFill>
                  <a:schemeClr val="accent2">
                    <a:lumMod val="50000"/>
                  </a:schemeClr>
                </a:solidFill>
                <a:effectLst/>
                <a:ea typeface="Tahoma" pitchFamily="34" charset="0"/>
                <a:cs typeface="Tahoma" pitchFamily="34" charset="0"/>
              </a:rPr>
              <a:t>La ricchezza</a:t>
            </a:r>
            <a:r>
              <a:rPr lang="it-IT" sz="2800" b="1" cap="none" dirty="0" smtClean="0">
                <a:solidFill>
                  <a:schemeClr val="accent2">
                    <a:lumMod val="50000"/>
                  </a:schemeClr>
                </a:solidFill>
              </a:rPr>
              <a:t/>
            </a:r>
            <a:br>
              <a:rPr lang="it-IT" sz="2800" b="1" cap="none" dirty="0" smtClean="0">
                <a:solidFill>
                  <a:schemeClr val="accent2">
                    <a:lumMod val="50000"/>
                  </a:schemeClr>
                </a:solidFill>
              </a:rPr>
            </a:br>
            <a:r>
              <a:rPr lang="it-IT" sz="2800" b="1" cap="none" dirty="0" smtClean="0">
                <a:ln w="10541" cmpd="sng">
                  <a:solidFill>
                    <a:schemeClr val="accent1">
                      <a:shade val="88000"/>
                      <a:satMod val="110000"/>
                    </a:schemeClr>
                  </a:solidFill>
                  <a:prstDash val="solid"/>
                </a:ln>
                <a:solidFill>
                  <a:schemeClr val="accent2">
                    <a:lumMod val="50000"/>
                  </a:schemeClr>
                </a:solidFill>
                <a:effectLst/>
                <a:ea typeface="Tahoma" pitchFamily="34" charset="0"/>
                <a:cs typeface="Tahoma" pitchFamily="34" charset="0"/>
              </a:rPr>
              <a:t>Reddito</a:t>
            </a:r>
            <a:endParaRPr lang="it-IT" sz="2800" b="1" cap="none" dirty="0">
              <a:ln w="10541" cmpd="sng">
                <a:solidFill>
                  <a:schemeClr val="accent1">
                    <a:shade val="88000"/>
                    <a:satMod val="110000"/>
                  </a:schemeClr>
                </a:solidFill>
                <a:prstDash val="solid"/>
              </a:ln>
              <a:solidFill>
                <a:schemeClr val="accent2">
                  <a:lumMod val="50000"/>
                </a:schemeClr>
              </a:solidFill>
              <a:effectLst/>
              <a:ea typeface="Tahoma" pitchFamily="34" charset="0"/>
              <a:cs typeface="Tahoma" pitchFamily="34" charset="0"/>
            </a:endParaRPr>
          </a:p>
        </p:txBody>
      </p:sp>
      <p:graphicFrame>
        <p:nvGraphicFramePr>
          <p:cNvPr id="8" name="Grafico 7"/>
          <p:cNvGraphicFramePr/>
          <p:nvPr/>
        </p:nvGraphicFramePr>
        <p:xfrm>
          <a:off x="539552" y="1844824"/>
          <a:ext cx="7848872" cy="3096344"/>
        </p:xfrm>
        <a:graphic>
          <a:graphicData uri="http://schemas.openxmlformats.org/drawingml/2006/chart">
            <c:chart xmlns:c="http://schemas.openxmlformats.org/drawingml/2006/chart" xmlns:r="http://schemas.openxmlformats.org/officeDocument/2006/relationships" r:id="rId2"/>
          </a:graphicData>
        </a:graphic>
      </p:graphicFrame>
      <p:sp>
        <p:nvSpPr>
          <p:cNvPr id="7" name="Segnaposto piè di pagina 6"/>
          <p:cNvSpPr>
            <a:spLocks noGrp="1"/>
          </p:cNvSpPr>
          <p:nvPr>
            <p:ph type="ftr" sz="quarter" idx="11"/>
          </p:nvPr>
        </p:nvSpPr>
        <p:spPr>
          <a:xfrm>
            <a:off x="4380072" y="6407944"/>
            <a:ext cx="3432288" cy="365125"/>
          </a:xfrm>
        </p:spPr>
        <p:txBody>
          <a:bodyPr/>
          <a:lstStyle/>
          <a:p>
            <a:r>
              <a:rPr lang="it-IT" dirty="0" smtClean="0"/>
              <a:t>Elaborazione Servizio Economia Locale CCIAA Brindisi</a:t>
            </a:r>
            <a:endParaRPr lang="it-IT"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p:cNvGraphicFramePr>
            <a:graphicFrameLocks noGrp="1"/>
          </p:cNvGraphicFramePr>
          <p:nvPr>
            <p:ph idx="1"/>
          </p:nvPr>
        </p:nvGraphicFramePr>
        <p:xfrm>
          <a:off x="4716016" y="1196750"/>
          <a:ext cx="3600400" cy="4632299"/>
        </p:xfrm>
        <a:graphic>
          <a:graphicData uri="http://schemas.openxmlformats.org/drawingml/2006/table">
            <a:tbl>
              <a:tblPr firstRow="1" bandRow="1">
                <a:tableStyleId>{5C22544A-7EE6-4342-B048-85BDC9FD1C3A}</a:tableStyleId>
              </a:tblPr>
              <a:tblGrid>
                <a:gridCol w="1422554"/>
                <a:gridCol w="2177846"/>
              </a:tblGrid>
              <a:tr h="936719">
                <a:tc>
                  <a:txBody>
                    <a:bodyPr/>
                    <a:lstStyle/>
                    <a:p>
                      <a:pPr>
                        <a:lnSpc>
                          <a:spcPct val="115000"/>
                        </a:lnSpc>
                        <a:spcAft>
                          <a:spcPts val="0"/>
                        </a:spcAft>
                      </a:pPr>
                      <a:r>
                        <a:rPr lang="it-IT" sz="1800" b="1" dirty="0">
                          <a:latin typeface="+mn-lt"/>
                          <a:ea typeface="Times New Roman"/>
                          <a:cs typeface="Times New Roman"/>
                        </a:rPr>
                        <a:t>Province e regioni</a:t>
                      </a:r>
                      <a:endParaRPr lang="it-IT" sz="1800" dirty="0">
                        <a:latin typeface="+mn-lt"/>
                        <a:ea typeface="Times New Roman"/>
                        <a:cs typeface="Times New Roman"/>
                      </a:endParaRPr>
                    </a:p>
                  </a:txBody>
                  <a:tcPr marL="122503" marR="122503" marT="0" marB="0" anchor="ctr"/>
                </a:tc>
                <a:tc>
                  <a:txBody>
                    <a:bodyPr/>
                    <a:lstStyle/>
                    <a:p>
                      <a:pPr marR="45720" algn="ctr">
                        <a:lnSpc>
                          <a:spcPct val="115000"/>
                        </a:lnSpc>
                        <a:spcAft>
                          <a:spcPts val="0"/>
                        </a:spcAft>
                        <a:tabLst>
                          <a:tab pos="714375" algn="l"/>
                        </a:tabLst>
                      </a:pPr>
                      <a:r>
                        <a:rPr lang="it-IT" sz="1800" b="1" dirty="0">
                          <a:latin typeface="+mn-lt"/>
                          <a:ea typeface="Times New Roman"/>
                          <a:cs typeface="Times New Roman"/>
                        </a:rPr>
                        <a:t>2012</a:t>
                      </a:r>
                      <a:endParaRPr lang="it-IT" sz="1800" dirty="0">
                        <a:latin typeface="+mn-lt"/>
                        <a:ea typeface="Times New Roman"/>
                        <a:cs typeface="Times New Roman"/>
                      </a:endParaRPr>
                    </a:p>
                  </a:txBody>
                  <a:tcPr marL="122503" marR="122503" marT="0" marB="0" anchor="ctr"/>
                </a:tc>
              </a:tr>
              <a:tr h="527940">
                <a:tc>
                  <a:txBody>
                    <a:bodyPr/>
                    <a:lstStyle/>
                    <a:p>
                      <a:pPr>
                        <a:lnSpc>
                          <a:spcPct val="115000"/>
                        </a:lnSpc>
                        <a:spcAft>
                          <a:spcPts val="0"/>
                        </a:spcAft>
                      </a:pPr>
                      <a:r>
                        <a:rPr lang="it-IT" sz="1800" dirty="0">
                          <a:solidFill>
                            <a:srgbClr val="000000"/>
                          </a:solidFill>
                          <a:latin typeface="+mn-lt"/>
                          <a:ea typeface="Times New Roman"/>
                          <a:cs typeface="Times New Roman"/>
                        </a:rPr>
                        <a:t>Foggia</a:t>
                      </a:r>
                      <a:endParaRPr lang="it-IT" sz="1800" dirty="0">
                        <a:latin typeface="+mn-lt"/>
                        <a:ea typeface="Times New Roman"/>
                        <a:cs typeface="Times New Roman"/>
                      </a:endParaRPr>
                    </a:p>
                  </a:txBody>
                  <a:tcPr marL="122503" marR="122503" marT="0" marB="0" anchor="ctr"/>
                </a:tc>
                <a:tc>
                  <a:txBody>
                    <a:bodyPr/>
                    <a:lstStyle/>
                    <a:p>
                      <a:pPr marR="45720" algn="ctr">
                        <a:lnSpc>
                          <a:spcPct val="115000"/>
                        </a:lnSpc>
                        <a:spcAft>
                          <a:spcPts val="0"/>
                        </a:spcAft>
                        <a:tabLst>
                          <a:tab pos="714375" algn="l"/>
                        </a:tabLst>
                      </a:pPr>
                      <a:r>
                        <a:rPr lang="it-IT" sz="1800" dirty="0">
                          <a:solidFill>
                            <a:srgbClr val="000000"/>
                          </a:solidFill>
                          <a:latin typeface="+mn-lt"/>
                          <a:ea typeface="Times New Roman"/>
                          <a:cs typeface="Times New Roman"/>
                        </a:rPr>
                        <a:t>11.928,03</a:t>
                      </a:r>
                      <a:endParaRPr lang="it-IT" sz="1800" dirty="0">
                        <a:latin typeface="+mn-lt"/>
                        <a:ea typeface="Times New Roman"/>
                        <a:cs typeface="Times New Roman"/>
                      </a:endParaRPr>
                    </a:p>
                  </a:txBody>
                  <a:tcPr marL="122503" marR="122503" marT="0" marB="0" anchor="ctr"/>
                </a:tc>
              </a:tr>
              <a:tr h="527940">
                <a:tc>
                  <a:txBody>
                    <a:bodyPr/>
                    <a:lstStyle/>
                    <a:p>
                      <a:pPr>
                        <a:lnSpc>
                          <a:spcPct val="115000"/>
                        </a:lnSpc>
                        <a:spcAft>
                          <a:spcPts val="0"/>
                        </a:spcAft>
                      </a:pPr>
                      <a:r>
                        <a:rPr lang="it-IT" sz="1800" dirty="0">
                          <a:solidFill>
                            <a:srgbClr val="000000"/>
                          </a:solidFill>
                          <a:latin typeface="+mn-lt"/>
                          <a:ea typeface="Times New Roman"/>
                          <a:cs typeface="Times New Roman"/>
                        </a:rPr>
                        <a:t>Bari</a:t>
                      </a:r>
                      <a:endParaRPr lang="it-IT" sz="1800" dirty="0">
                        <a:latin typeface="+mn-lt"/>
                        <a:ea typeface="Times New Roman"/>
                        <a:cs typeface="Times New Roman"/>
                      </a:endParaRPr>
                    </a:p>
                  </a:txBody>
                  <a:tcPr marL="122503" marR="122503" marT="0" marB="0" anchor="ctr"/>
                </a:tc>
                <a:tc>
                  <a:txBody>
                    <a:bodyPr/>
                    <a:lstStyle/>
                    <a:p>
                      <a:pPr marR="45720" algn="ctr">
                        <a:lnSpc>
                          <a:spcPct val="115000"/>
                        </a:lnSpc>
                        <a:spcAft>
                          <a:spcPts val="0"/>
                        </a:spcAft>
                        <a:tabLst>
                          <a:tab pos="714375" algn="l"/>
                        </a:tabLst>
                      </a:pPr>
                      <a:r>
                        <a:rPr lang="it-IT" sz="1800" dirty="0">
                          <a:solidFill>
                            <a:srgbClr val="000000"/>
                          </a:solidFill>
                          <a:latin typeface="+mn-lt"/>
                          <a:ea typeface="Times New Roman"/>
                          <a:cs typeface="Times New Roman"/>
                        </a:rPr>
                        <a:t>13.397,67</a:t>
                      </a:r>
                      <a:endParaRPr lang="it-IT" sz="1800" dirty="0">
                        <a:latin typeface="+mn-lt"/>
                        <a:ea typeface="Times New Roman"/>
                        <a:cs typeface="Times New Roman"/>
                      </a:endParaRPr>
                    </a:p>
                  </a:txBody>
                  <a:tcPr marL="122503" marR="122503" marT="0" marB="0" anchor="ctr"/>
                </a:tc>
              </a:tr>
              <a:tr h="527940">
                <a:tc>
                  <a:txBody>
                    <a:bodyPr/>
                    <a:lstStyle/>
                    <a:p>
                      <a:pPr>
                        <a:lnSpc>
                          <a:spcPct val="115000"/>
                        </a:lnSpc>
                        <a:spcAft>
                          <a:spcPts val="0"/>
                        </a:spcAft>
                      </a:pPr>
                      <a:r>
                        <a:rPr lang="it-IT" sz="1800" dirty="0">
                          <a:solidFill>
                            <a:srgbClr val="000000"/>
                          </a:solidFill>
                          <a:latin typeface="+mn-lt"/>
                          <a:ea typeface="Times New Roman"/>
                          <a:cs typeface="Times New Roman"/>
                        </a:rPr>
                        <a:t>Taranto</a:t>
                      </a:r>
                      <a:endParaRPr lang="it-IT" sz="1800" dirty="0">
                        <a:latin typeface="+mn-lt"/>
                        <a:ea typeface="Times New Roman"/>
                        <a:cs typeface="Times New Roman"/>
                      </a:endParaRPr>
                    </a:p>
                  </a:txBody>
                  <a:tcPr marL="122503" marR="122503" marT="0" marB="0" anchor="ctr"/>
                </a:tc>
                <a:tc>
                  <a:txBody>
                    <a:bodyPr/>
                    <a:lstStyle/>
                    <a:p>
                      <a:pPr marR="45720" algn="ctr">
                        <a:lnSpc>
                          <a:spcPct val="115000"/>
                        </a:lnSpc>
                        <a:spcAft>
                          <a:spcPts val="0"/>
                        </a:spcAft>
                        <a:tabLst>
                          <a:tab pos="714375" algn="l"/>
                        </a:tabLst>
                      </a:pPr>
                      <a:r>
                        <a:rPr lang="it-IT" sz="1800" dirty="0">
                          <a:solidFill>
                            <a:srgbClr val="000000"/>
                          </a:solidFill>
                          <a:latin typeface="+mn-lt"/>
                          <a:ea typeface="Times New Roman"/>
                          <a:cs typeface="Times New Roman"/>
                        </a:rPr>
                        <a:t>13.753,73</a:t>
                      </a:r>
                      <a:endParaRPr lang="it-IT" sz="1800" dirty="0">
                        <a:latin typeface="+mn-lt"/>
                        <a:ea typeface="Times New Roman"/>
                        <a:cs typeface="Times New Roman"/>
                      </a:endParaRPr>
                    </a:p>
                  </a:txBody>
                  <a:tcPr marL="122503" marR="122503" marT="0" marB="0" anchor="ctr"/>
                </a:tc>
              </a:tr>
              <a:tr h="527940">
                <a:tc>
                  <a:txBody>
                    <a:bodyPr/>
                    <a:lstStyle/>
                    <a:p>
                      <a:pPr>
                        <a:lnSpc>
                          <a:spcPct val="115000"/>
                        </a:lnSpc>
                        <a:spcAft>
                          <a:spcPts val="0"/>
                        </a:spcAft>
                      </a:pPr>
                      <a:r>
                        <a:rPr lang="it-IT" sz="1800" dirty="0">
                          <a:solidFill>
                            <a:srgbClr val="000000"/>
                          </a:solidFill>
                          <a:latin typeface="+mn-lt"/>
                          <a:ea typeface="Times New Roman"/>
                          <a:cs typeface="Times New Roman"/>
                        </a:rPr>
                        <a:t>Brindisi</a:t>
                      </a:r>
                      <a:endParaRPr lang="it-IT" sz="1800" dirty="0">
                        <a:latin typeface="+mn-lt"/>
                        <a:ea typeface="Times New Roman"/>
                        <a:cs typeface="Times New Roman"/>
                      </a:endParaRPr>
                    </a:p>
                  </a:txBody>
                  <a:tcPr marL="122503" marR="122503" marT="0" marB="0" anchor="ctr"/>
                </a:tc>
                <a:tc>
                  <a:txBody>
                    <a:bodyPr/>
                    <a:lstStyle/>
                    <a:p>
                      <a:pPr marR="45720" algn="ctr">
                        <a:lnSpc>
                          <a:spcPct val="115000"/>
                        </a:lnSpc>
                        <a:spcAft>
                          <a:spcPts val="0"/>
                        </a:spcAft>
                        <a:tabLst>
                          <a:tab pos="714375" algn="l"/>
                        </a:tabLst>
                      </a:pPr>
                      <a:r>
                        <a:rPr lang="it-IT" sz="1800" dirty="0">
                          <a:solidFill>
                            <a:srgbClr val="000000"/>
                          </a:solidFill>
                          <a:latin typeface="+mn-lt"/>
                          <a:ea typeface="Times New Roman"/>
                          <a:cs typeface="Times New Roman"/>
                        </a:rPr>
                        <a:t>13.253,06</a:t>
                      </a:r>
                      <a:endParaRPr lang="it-IT" sz="1800" dirty="0">
                        <a:latin typeface="+mn-lt"/>
                        <a:ea typeface="Times New Roman"/>
                        <a:cs typeface="Times New Roman"/>
                      </a:endParaRPr>
                    </a:p>
                  </a:txBody>
                  <a:tcPr marL="122503" marR="122503" marT="0" marB="0" anchor="ctr"/>
                </a:tc>
              </a:tr>
              <a:tr h="527940">
                <a:tc>
                  <a:txBody>
                    <a:bodyPr/>
                    <a:lstStyle/>
                    <a:p>
                      <a:pPr>
                        <a:lnSpc>
                          <a:spcPct val="115000"/>
                        </a:lnSpc>
                        <a:spcAft>
                          <a:spcPts val="0"/>
                        </a:spcAft>
                      </a:pPr>
                      <a:r>
                        <a:rPr lang="it-IT" sz="1800" dirty="0">
                          <a:solidFill>
                            <a:srgbClr val="000000"/>
                          </a:solidFill>
                          <a:latin typeface="+mn-lt"/>
                          <a:ea typeface="Times New Roman"/>
                          <a:cs typeface="Times New Roman"/>
                        </a:rPr>
                        <a:t>Lecce</a:t>
                      </a:r>
                      <a:endParaRPr lang="it-IT" sz="1800" dirty="0">
                        <a:latin typeface="+mn-lt"/>
                        <a:ea typeface="Times New Roman"/>
                        <a:cs typeface="Times New Roman"/>
                      </a:endParaRPr>
                    </a:p>
                  </a:txBody>
                  <a:tcPr marL="122503" marR="122503" marT="0" marB="0" anchor="ctr"/>
                </a:tc>
                <a:tc>
                  <a:txBody>
                    <a:bodyPr/>
                    <a:lstStyle/>
                    <a:p>
                      <a:pPr marR="45720" algn="ctr">
                        <a:lnSpc>
                          <a:spcPct val="115000"/>
                        </a:lnSpc>
                        <a:spcAft>
                          <a:spcPts val="0"/>
                        </a:spcAft>
                        <a:tabLst>
                          <a:tab pos="714375" algn="l"/>
                        </a:tabLst>
                      </a:pPr>
                      <a:r>
                        <a:rPr lang="it-IT" sz="1800" dirty="0">
                          <a:solidFill>
                            <a:srgbClr val="000000"/>
                          </a:solidFill>
                          <a:latin typeface="+mn-lt"/>
                          <a:ea typeface="Times New Roman"/>
                          <a:cs typeface="Times New Roman"/>
                        </a:rPr>
                        <a:t>12.762,98</a:t>
                      </a:r>
                      <a:endParaRPr lang="it-IT" sz="1800" dirty="0">
                        <a:latin typeface="+mn-lt"/>
                        <a:ea typeface="Times New Roman"/>
                        <a:cs typeface="Times New Roman"/>
                      </a:endParaRPr>
                    </a:p>
                  </a:txBody>
                  <a:tcPr marL="122503" marR="122503" marT="0" marB="0" anchor="ctr"/>
                </a:tc>
              </a:tr>
              <a:tr h="527940">
                <a:tc>
                  <a:txBody>
                    <a:bodyPr/>
                    <a:lstStyle/>
                    <a:p>
                      <a:pPr>
                        <a:lnSpc>
                          <a:spcPct val="115000"/>
                        </a:lnSpc>
                        <a:spcAft>
                          <a:spcPts val="0"/>
                        </a:spcAft>
                      </a:pPr>
                      <a:r>
                        <a:rPr lang="it-IT" sz="1800" b="1" dirty="0">
                          <a:solidFill>
                            <a:srgbClr val="000000"/>
                          </a:solidFill>
                          <a:latin typeface="+mn-lt"/>
                          <a:ea typeface="Times New Roman"/>
                          <a:cs typeface="Times New Roman"/>
                        </a:rPr>
                        <a:t>PUGLIA</a:t>
                      </a:r>
                      <a:endParaRPr lang="it-IT" sz="1800" dirty="0">
                        <a:latin typeface="+mn-lt"/>
                        <a:ea typeface="Times New Roman"/>
                        <a:cs typeface="Times New Roman"/>
                      </a:endParaRPr>
                    </a:p>
                  </a:txBody>
                  <a:tcPr marL="122503" marR="122503" marT="0" marB="0" anchor="ctr"/>
                </a:tc>
                <a:tc>
                  <a:txBody>
                    <a:bodyPr/>
                    <a:lstStyle/>
                    <a:p>
                      <a:pPr marR="45720" algn="ctr">
                        <a:lnSpc>
                          <a:spcPct val="115000"/>
                        </a:lnSpc>
                        <a:spcAft>
                          <a:spcPts val="0"/>
                        </a:spcAft>
                        <a:tabLst>
                          <a:tab pos="714375" algn="l"/>
                        </a:tabLst>
                      </a:pPr>
                      <a:r>
                        <a:rPr lang="it-IT" sz="1800" b="1" dirty="0">
                          <a:solidFill>
                            <a:srgbClr val="000000"/>
                          </a:solidFill>
                          <a:latin typeface="+mn-lt"/>
                          <a:ea typeface="Times New Roman"/>
                          <a:cs typeface="Times New Roman"/>
                        </a:rPr>
                        <a:t>13.066,98</a:t>
                      </a:r>
                      <a:endParaRPr lang="it-IT" sz="1800" dirty="0">
                        <a:latin typeface="+mn-lt"/>
                        <a:ea typeface="Times New Roman"/>
                        <a:cs typeface="Times New Roman"/>
                      </a:endParaRPr>
                    </a:p>
                  </a:txBody>
                  <a:tcPr marL="122503" marR="122503" marT="0" marB="0" anchor="ctr"/>
                </a:tc>
              </a:tr>
              <a:tr h="527940">
                <a:tc>
                  <a:txBody>
                    <a:bodyPr/>
                    <a:lstStyle/>
                    <a:p>
                      <a:pPr>
                        <a:lnSpc>
                          <a:spcPct val="115000"/>
                        </a:lnSpc>
                        <a:spcAft>
                          <a:spcPts val="0"/>
                        </a:spcAft>
                      </a:pPr>
                      <a:r>
                        <a:rPr lang="it-IT" sz="1800" b="1" dirty="0">
                          <a:solidFill>
                            <a:srgbClr val="000000"/>
                          </a:solidFill>
                          <a:latin typeface="+mn-lt"/>
                          <a:ea typeface="Times New Roman"/>
                          <a:cs typeface="Times New Roman"/>
                        </a:rPr>
                        <a:t>ITALIA</a:t>
                      </a:r>
                      <a:endParaRPr lang="it-IT" sz="1800" dirty="0">
                        <a:latin typeface="+mn-lt"/>
                        <a:ea typeface="Times New Roman"/>
                        <a:cs typeface="Times New Roman"/>
                      </a:endParaRPr>
                    </a:p>
                  </a:txBody>
                  <a:tcPr marL="122503" marR="122503" marT="0" marB="0" anchor="ctr"/>
                </a:tc>
                <a:tc>
                  <a:txBody>
                    <a:bodyPr/>
                    <a:lstStyle/>
                    <a:p>
                      <a:pPr marR="45720" algn="ctr">
                        <a:lnSpc>
                          <a:spcPct val="115000"/>
                        </a:lnSpc>
                        <a:spcAft>
                          <a:spcPts val="0"/>
                        </a:spcAft>
                        <a:tabLst>
                          <a:tab pos="714375" algn="l"/>
                        </a:tabLst>
                      </a:pPr>
                      <a:r>
                        <a:rPr lang="it-IT" sz="1800" b="1" dirty="0">
                          <a:solidFill>
                            <a:srgbClr val="000000"/>
                          </a:solidFill>
                          <a:latin typeface="+mn-lt"/>
                          <a:ea typeface="Times New Roman"/>
                          <a:cs typeface="Times New Roman"/>
                        </a:rPr>
                        <a:t>17.307,21</a:t>
                      </a:r>
                      <a:endParaRPr lang="it-IT" sz="1800" dirty="0">
                        <a:latin typeface="+mn-lt"/>
                        <a:ea typeface="Times New Roman"/>
                        <a:cs typeface="Times New Roman"/>
                      </a:endParaRPr>
                    </a:p>
                  </a:txBody>
                  <a:tcPr marL="122503" marR="122503" marT="0" marB="0" anchor="ctr"/>
                </a:tc>
              </a:tr>
            </a:tbl>
          </a:graphicData>
        </a:graphic>
      </p:graphicFrame>
      <p:sp>
        <p:nvSpPr>
          <p:cNvPr id="3" name="Segnaposto piè di pagina 2"/>
          <p:cNvSpPr>
            <a:spLocks noGrp="1"/>
          </p:cNvSpPr>
          <p:nvPr>
            <p:ph type="ftr" sz="quarter" idx="11"/>
          </p:nvPr>
        </p:nvSpPr>
        <p:spPr>
          <a:xfrm>
            <a:off x="4380072" y="6407944"/>
            <a:ext cx="3288272" cy="365125"/>
          </a:xfrm>
        </p:spPr>
        <p:txBody>
          <a:bodyPr/>
          <a:lstStyle/>
          <a:p>
            <a:r>
              <a:rPr lang="it-IT" dirty="0" smtClean="0"/>
              <a:t>Elaborazione Servizio Economia Locale CCIAA Brindisi</a:t>
            </a:r>
            <a:endParaRPr lang="it-IT" dirty="0"/>
          </a:p>
        </p:txBody>
      </p:sp>
      <p:sp>
        <p:nvSpPr>
          <p:cNvPr id="4" name="Titolo 3"/>
          <p:cNvSpPr>
            <a:spLocks noGrp="1"/>
          </p:cNvSpPr>
          <p:nvPr>
            <p:ph type="title"/>
          </p:nvPr>
        </p:nvSpPr>
        <p:spPr>
          <a:xfrm>
            <a:off x="467544" y="260648"/>
            <a:ext cx="8229600" cy="792088"/>
          </a:xfrm>
        </p:spPr>
        <p:txBody>
          <a:bodyPr>
            <a:noAutofit/>
          </a:bodyPr>
          <a:lstStyle/>
          <a:p>
            <a:pPr algn="ctr"/>
            <a:r>
              <a:rPr lang="it-IT" sz="2800" dirty="0" smtClean="0">
                <a:solidFill>
                  <a:schemeClr val="accent2">
                    <a:lumMod val="50000"/>
                  </a:schemeClr>
                </a:solidFill>
                <a:effectLst/>
              </a:rPr>
              <a:t>LA RICCHEZZA  </a:t>
            </a:r>
            <a:br>
              <a:rPr lang="it-IT" sz="2800" dirty="0" smtClean="0">
                <a:solidFill>
                  <a:schemeClr val="accent2">
                    <a:lumMod val="50000"/>
                  </a:schemeClr>
                </a:solidFill>
                <a:effectLst/>
              </a:rPr>
            </a:br>
            <a:r>
              <a:rPr lang="it-IT" sz="2800" dirty="0" smtClean="0">
                <a:solidFill>
                  <a:schemeClr val="accent2">
                    <a:lumMod val="50000"/>
                  </a:schemeClr>
                </a:solidFill>
                <a:effectLst/>
              </a:rPr>
              <a:t>Reddito</a:t>
            </a:r>
            <a:r>
              <a:rPr lang="it-IT" sz="2800" baseline="0" dirty="0" smtClean="0">
                <a:solidFill>
                  <a:schemeClr val="accent2">
                    <a:lumMod val="50000"/>
                  </a:schemeClr>
                </a:solidFill>
                <a:effectLst/>
              </a:rPr>
              <a:t> pro capite</a:t>
            </a:r>
            <a:endParaRPr lang="it-IT" sz="2800" dirty="0">
              <a:solidFill>
                <a:schemeClr val="accent2">
                  <a:lumMod val="50000"/>
                </a:schemeClr>
              </a:solidFill>
              <a:effectLst/>
            </a:endParaRPr>
          </a:p>
        </p:txBody>
      </p:sp>
      <p:sp>
        <p:nvSpPr>
          <p:cNvPr id="2049" name="Rectangle 1"/>
          <p:cNvSpPr>
            <a:spLocks noChangeArrowheads="1"/>
          </p:cNvSpPr>
          <p:nvPr/>
        </p:nvSpPr>
        <p:spPr bwMode="auto">
          <a:xfrm>
            <a:off x="539552" y="1268760"/>
            <a:ext cx="4032448" cy="4500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0" dirty="0" smtClean="0">
                <a:ln>
                  <a:noFill/>
                </a:ln>
                <a:solidFill>
                  <a:schemeClr val="accent2">
                    <a:lumMod val="50000"/>
                  </a:schemeClr>
                </a:solidFill>
                <a:effectLst/>
                <a:ea typeface="Times New Roman" pitchFamily="18" charset="0"/>
                <a:cs typeface="Calibri" pitchFamily="34" charset="0"/>
              </a:rPr>
              <a:t>Reddito disponibile delle famiglie consumatrici pro-capite per regione e provincia  Anno 2012. Valori in euro</a:t>
            </a:r>
          </a:p>
          <a:p>
            <a:pPr algn="just" fontAlgn="base">
              <a:spcBef>
                <a:spcPct val="0"/>
              </a:spcBef>
              <a:spcAft>
                <a:spcPct val="0"/>
              </a:spcAft>
            </a:pPr>
            <a:r>
              <a:rPr lang="it-IT" sz="2000" dirty="0" smtClean="0">
                <a:solidFill>
                  <a:schemeClr val="accent2">
                    <a:lumMod val="50000"/>
                  </a:schemeClr>
                </a:solidFill>
              </a:rPr>
              <a:t>Tra le province pugliesi, Brindisi occupa la terza posizione nella graduatoria regionale con un reddito lordo per famiglia pari a € 13.253,06, precedendo Lecce con € 12.762,98 e Foggia con € 11.928,03, mentre primeggia in classifica la provincia di Taranto con € 13.753,73 e di seguito Bari con € 13.397,67.</a:t>
            </a:r>
            <a:endParaRPr kumimoji="0" lang="it-IT" sz="2000" b="1" i="0" u="none" strike="noStrike" cap="none" normalizeH="0" baseline="0" dirty="0" smtClean="0">
              <a:ln>
                <a:noFill/>
              </a:ln>
              <a:solidFill>
                <a:schemeClr val="accent2">
                  <a:lumMod val="50000"/>
                </a:schemeClr>
              </a:solidFill>
              <a:effectLst/>
              <a:ea typeface="Times New Roman" pitchFamily="18" charset="0"/>
              <a:cs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it-IT" b="1" dirty="0" smtClean="0">
              <a:solidFill>
                <a:schemeClr val="accent1">
                  <a:lumMod val="50000"/>
                </a:schemeClr>
              </a:solidFill>
              <a:ea typeface="Times New Roman" pitchFamily="18" charset="0"/>
              <a:cs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it-IT" b="1" i="0" u="none" strike="noStrike" cap="none" normalizeH="0" baseline="0" dirty="0" smtClean="0">
              <a:ln>
                <a:noFill/>
              </a:ln>
              <a:solidFill>
                <a:schemeClr val="accent1">
                  <a:lumMod val="50000"/>
                </a:schemeClr>
              </a:solidFill>
              <a:effectLst/>
              <a:ea typeface="Times New Roman" pitchFamily="18" charset="0"/>
              <a:cs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it-IT" b="1" dirty="0" smtClean="0">
              <a:solidFill>
                <a:schemeClr val="accent1">
                  <a:lumMod val="50000"/>
                </a:schemeClr>
              </a:solidFill>
              <a:cs typeface="Calibri" pitchFamily="34" charset="0"/>
            </a:endParaRPr>
          </a:p>
        </p:txBody>
      </p:sp>
      <p:sp>
        <p:nvSpPr>
          <p:cNvPr id="6" name="Rettangolo 5"/>
          <p:cNvSpPr/>
          <p:nvPr/>
        </p:nvSpPr>
        <p:spPr>
          <a:xfrm>
            <a:off x="4932040" y="5949280"/>
            <a:ext cx="2238049" cy="276999"/>
          </a:xfrm>
          <a:prstGeom prst="rect">
            <a:avLst/>
          </a:prstGeom>
        </p:spPr>
        <p:txBody>
          <a:bodyPr wrap="square">
            <a:spAutoFit/>
          </a:bodyPr>
          <a:lstStyle/>
          <a:p>
            <a:pPr>
              <a:buNone/>
            </a:pPr>
            <a:r>
              <a:rPr lang="it-IT" sz="1200" i="1" dirty="0" smtClean="0"/>
              <a:t>Fonte: Unioncamere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egnaposto contenuto 9"/>
          <p:cNvSpPr>
            <a:spLocks noGrp="1"/>
          </p:cNvSpPr>
          <p:nvPr>
            <p:ph sz="half" idx="2"/>
          </p:nvPr>
        </p:nvSpPr>
        <p:spPr>
          <a:solidFill>
            <a:srgbClr val="92D050"/>
          </a:solidFill>
        </p:spPr>
        <p:txBody>
          <a:bodyPr>
            <a:normAutofit fontScale="62500" lnSpcReduction="20000"/>
          </a:bodyPr>
          <a:lstStyle/>
          <a:p>
            <a:pPr marL="0" indent="0" algn="just">
              <a:buNone/>
            </a:pPr>
            <a:r>
              <a:rPr lang="it-IT" sz="3200" b="1" dirty="0" smtClean="0">
                <a:solidFill>
                  <a:schemeClr val="accent1">
                    <a:lumMod val="50000"/>
                  </a:schemeClr>
                </a:solidFill>
              </a:rPr>
              <a:t>Composizione % dei consumi finali per tipologia di beni  delle famiglie nella provincia di Brindisi. Anno 2012</a:t>
            </a:r>
            <a:endParaRPr lang="it-IT" sz="3200" dirty="0" smtClean="0">
              <a:solidFill>
                <a:schemeClr val="accent1">
                  <a:lumMod val="50000"/>
                </a:schemeClr>
              </a:solidFill>
            </a:endParaRPr>
          </a:p>
          <a:p>
            <a:pPr>
              <a:buNone/>
            </a:pPr>
            <a:endParaRPr lang="it-IT" dirty="0"/>
          </a:p>
        </p:txBody>
      </p:sp>
      <p:sp>
        <p:nvSpPr>
          <p:cNvPr id="3" name="Segnaposto piè di pagina 2"/>
          <p:cNvSpPr>
            <a:spLocks noGrp="1"/>
          </p:cNvSpPr>
          <p:nvPr>
            <p:ph type="ftr" sz="quarter" idx="11"/>
          </p:nvPr>
        </p:nvSpPr>
        <p:spPr>
          <a:xfrm>
            <a:off x="4380072" y="6407944"/>
            <a:ext cx="3432288" cy="365125"/>
          </a:xfrm>
        </p:spPr>
        <p:txBody>
          <a:bodyPr/>
          <a:lstStyle/>
          <a:p>
            <a:r>
              <a:rPr lang="it-IT" dirty="0" smtClean="0"/>
              <a:t>Elaborazione Servizio Economia Locale CCIAA Brindisi</a:t>
            </a:r>
            <a:endParaRPr lang="it-IT" dirty="0"/>
          </a:p>
        </p:txBody>
      </p:sp>
      <p:sp>
        <p:nvSpPr>
          <p:cNvPr id="4" name="Titolo 3"/>
          <p:cNvSpPr>
            <a:spLocks noGrp="1"/>
          </p:cNvSpPr>
          <p:nvPr>
            <p:ph type="title"/>
          </p:nvPr>
        </p:nvSpPr>
        <p:spPr>
          <a:xfrm>
            <a:off x="457200" y="274638"/>
            <a:ext cx="8229600" cy="634082"/>
          </a:xfrm>
        </p:spPr>
        <p:txBody>
          <a:bodyPr anchor="t">
            <a:normAutofit fontScale="90000"/>
          </a:bodyPr>
          <a:lstStyle/>
          <a:p>
            <a:pPr algn="ctr"/>
            <a:r>
              <a:rPr lang="it-IT" sz="3100" dirty="0" smtClean="0">
                <a:solidFill>
                  <a:schemeClr val="accent2">
                    <a:lumMod val="50000"/>
                  </a:schemeClr>
                </a:solidFill>
                <a:effectLst/>
              </a:rPr>
              <a:t>I CONSUMI</a:t>
            </a:r>
            <a:br>
              <a:rPr lang="it-IT" sz="3100" dirty="0" smtClean="0">
                <a:solidFill>
                  <a:schemeClr val="accent2">
                    <a:lumMod val="50000"/>
                  </a:schemeClr>
                </a:solidFill>
                <a:effectLst/>
              </a:rPr>
            </a:br>
            <a:r>
              <a:rPr lang="it-IT" sz="3100" dirty="0" smtClean="0">
                <a:solidFill>
                  <a:schemeClr val="accent2">
                    <a:lumMod val="50000"/>
                  </a:schemeClr>
                </a:solidFill>
                <a:effectLst/>
              </a:rPr>
              <a:t/>
            </a:r>
            <a:br>
              <a:rPr lang="it-IT" sz="3100" dirty="0" smtClean="0">
                <a:solidFill>
                  <a:schemeClr val="accent2">
                    <a:lumMod val="50000"/>
                  </a:schemeClr>
                </a:solidFill>
                <a:effectLst/>
              </a:rPr>
            </a:br>
            <a:r>
              <a:rPr lang="it-IT" sz="2400" dirty="0" smtClean="0">
                <a:solidFill>
                  <a:schemeClr val="accent1">
                    <a:lumMod val="50000"/>
                  </a:schemeClr>
                </a:solidFill>
                <a:effectLst/>
              </a:rPr>
              <a:t/>
            </a:r>
            <a:br>
              <a:rPr lang="it-IT" sz="2400" dirty="0" smtClean="0">
                <a:solidFill>
                  <a:schemeClr val="accent1">
                    <a:lumMod val="50000"/>
                  </a:schemeClr>
                </a:solidFill>
                <a:effectLst/>
              </a:rPr>
            </a:br>
            <a:r>
              <a:rPr lang="it-IT" sz="2400" dirty="0" smtClean="0">
                <a:solidFill>
                  <a:schemeClr val="accent1">
                    <a:lumMod val="50000"/>
                  </a:schemeClr>
                </a:solidFill>
                <a:effectLst/>
              </a:rPr>
              <a:t/>
            </a:r>
            <a:br>
              <a:rPr lang="it-IT" sz="2400" dirty="0" smtClean="0">
                <a:solidFill>
                  <a:schemeClr val="accent1">
                    <a:lumMod val="50000"/>
                  </a:schemeClr>
                </a:solidFill>
                <a:effectLst/>
              </a:rPr>
            </a:br>
            <a:r>
              <a:rPr lang="it-IT" sz="2000" dirty="0" smtClean="0"/>
              <a:t> </a:t>
            </a:r>
            <a:br>
              <a:rPr lang="it-IT" sz="2000" dirty="0" smtClean="0"/>
            </a:br>
            <a:r>
              <a:rPr lang="it-IT" sz="2400" dirty="0" smtClean="0">
                <a:solidFill>
                  <a:schemeClr val="accent1">
                    <a:lumMod val="50000"/>
                  </a:schemeClr>
                </a:solidFill>
                <a:effectLst/>
              </a:rPr>
              <a:t/>
            </a:r>
            <a:br>
              <a:rPr lang="it-IT" sz="2400" dirty="0" smtClean="0">
                <a:solidFill>
                  <a:schemeClr val="accent1">
                    <a:lumMod val="50000"/>
                  </a:schemeClr>
                </a:solidFill>
                <a:effectLst/>
              </a:rPr>
            </a:br>
            <a:endParaRPr lang="it-IT" sz="1400" dirty="0">
              <a:solidFill>
                <a:schemeClr val="accent1">
                  <a:lumMod val="50000"/>
                </a:schemeClr>
              </a:solidFill>
              <a:effectLst/>
            </a:endParaRPr>
          </a:p>
        </p:txBody>
      </p:sp>
      <p:pic>
        <p:nvPicPr>
          <p:cNvPr id="3073" name="Picture 1" descr="C:\Users\cbr0091\AppData\Local\Microsoft\Windows\Temporary Internet Files\Content.IE5\1JFHD81C\MC900310794[1].wmf"/>
          <p:cNvPicPr>
            <a:picLocks noChangeAspect="1" noChangeArrowheads="1"/>
          </p:cNvPicPr>
          <p:nvPr/>
        </p:nvPicPr>
        <p:blipFill>
          <a:blip r:embed="rId2" cstate="print"/>
          <a:srcRect/>
          <a:stretch>
            <a:fillRect/>
          </a:stretch>
        </p:blipFill>
        <p:spPr bwMode="auto">
          <a:xfrm>
            <a:off x="1115616" y="116632"/>
            <a:ext cx="1814170" cy="1297534"/>
          </a:xfrm>
          <a:prstGeom prst="rect">
            <a:avLst/>
          </a:prstGeom>
          <a:noFill/>
        </p:spPr>
      </p:pic>
      <p:sp>
        <p:nvSpPr>
          <p:cNvPr id="11" name="Segnaposto contenuto 10"/>
          <p:cNvSpPr>
            <a:spLocks noGrp="1"/>
          </p:cNvSpPr>
          <p:nvPr>
            <p:ph sz="half" idx="1"/>
          </p:nvPr>
        </p:nvSpPr>
        <p:spPr>
          <a:xfrm>
            <a:off x="457200" y="1628800"/>
            <a:ext cx="4038600" cy="4464496"/>
          </a:xfrm>
        </p:spPr>
        <p:txBody>
          <a:bodyPr anchor="ctr">
            <a:normAutofit fontScale="62500" lnSpcReduction="20000"/>
          </a:bodyPr>
          <a:lstStyle/>
          <a:p>
            <a:pPr marL="0" indent="0" algn="just">
              <a:buNone/>
            </a:pPr>
            <a:r>
              <a:rPr lang="it-IT" sz="4600" b="1" dirty="0" smtClean="0">
                <a:solidFill>
                  <a:schemeClr val="accent2">
                    <a:lumMod val="50000"/>
                  </a:schemeClr>
                </a:solidFill>
              </a:rPr>
              <a:t>Rispetto al 2011, i consumi finali di beni della provincia brindisina diminuiscono del 5,7%, in misura maggiore rispetto alla media regionale (-4,8%) e nazionale (- 3,1%). </a:t>
            </a:r>
          </a:p>
          <a:p>
            <a:pPr>
              <a:buNone/>
            </a:pPr>
            <a:endParaRPr lang="it-IT" dirty="0"/>
          </a:p>
        </p:txBody>
      </p:sp>
      <p:graphicFrame>
        <p:nvGraphicFramePr>
          <p:cNvPr id="14" name="Grafico 13"/>
          <p:cNvGraphicFramePr/>
          <p:nvPr/>
        </p:nvGraphicFramePr>
        <p:xfrm>
          <a:off x="4644008" y="2276872"/>
          <a:ext cx="4032448" cy="3672408"/>
        </p:xfrm>
        <a:graphic>
          <a:graphicData uri="http://schemas.openxmlformats.org/drawingml/2006/chart">
            <c:chart xmlns:c="http://schemas.openxmlformats.org/drawingml/2006/chart" xmlns:r="http://schemas.openxmlformats.org/officeDocument/2006/relationships" r:id="rId3"/>
          </a:graphicData>
        </a:graphic>
      </p:graphicFrame>
      <p:sp>
        <p:nvSpPr>
          <p:cNvPr id="8" name="Rettangolo 7"/>
          <p:cNvSpPr/>
          <p:nvPr/>
        </p:nvSpPr>
        <p:spPr>
          <a:xfrm>
            <a:off x="4788024" y="5949280"/>
            <a:ext cx="1558953" cy="276999"/>
          </a:xfrm>
          <a:prstGeom prst="rect">
            <a:avLst/>
          </a:prstGeom>
        </p:spPr>
        <p:txBody>
          <a:bodyPr wrap="none">
            <a:spAutoFit/>
          </a:bodyPr>
          <a:lstStyle/>
          <a:p>
            <a:pPr>
              <a:buNone/>
            </a:pPr>
            <a:r>
              <a:rPr lang="it-IT" sz="1200" i="1" dirty="0" smtClean="0"/>
              <a:t>Fonte: Unioncamere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467544" y="1268760"/>
            <a:ext cx="3672408" cy="864040"/>
          </a:xfrm>
          <a:ln>
            <a:noFill/>
          </a:ln>
        </p:spPr>
        <p:txBody>
          <a:bodyPr anchor="ctr">
            <a:noAutofit/>
          </a:bodyPr>
          <a:lstStyle/>
          <a:p>
            <a:pPr marL="0" indent="0" algn="ctr">
              <a:buNone/>
            </a:pPr>
            <a:r>
              <a:rPr lang="it-IT" b="1" dirty="0" smtClean="0">
                <a:solidFill>
                  <a:schemeClr val="accent2">
                    <a:lumMod val="50000"/>
                  </a:schemeClr>
                </a:solidFill>
                <a:ea typeface="Tahoma" pitchFamily="34" charset="0"/>
                <a:cs typeface="Tahoma" pitchFamily="34" charset="0"/>
              </a:rPr>
              <a:t>Esportazioni per macrosettore 2013</a:t>
            </a:r>
          </a:p>
        </p:txBody>
      </p:sp>
      <p:sp>
        <p:nvSpPr>
          <p:cNvPr id="4" name="Segnaposto contenuto 3"/>
          <p:cNvSpPr>
            <a:spLocks noGrp="1"/>
          </p:cNvSpPr>
          <p:nvPr>
            <p:ph sz="half" idx="2"/>
          </p:nvPr>
        </p:nvSpPr>
        <p:spPr>
          <a:xfrm>
            <a:off x="4788024" y="1268760"/>
            <a:ext cx="4104456" cy="864096"/>
          </a:xfrm>
          <a:ln>
            <a:noFill/>
          </a:ln>
        </p:spPr>
        <p:txBody>
          <a:bodyPr anchor="ctr">
            <a:noAutofit/>
          </a:bodyPr>
          <a:lstStyle/>
          <a:p>
            <a:pPr marL="0" indent="0" algn="ctr">
              <a:buNone/>
            </a:pPr>
            <a:r>
              <a:rPr lang="it-IT" b="1" dirty="0" smtClean="0">
                <a:solidFill>
                  <a:schemeClr val="accent2">
                    <a:lumMod val="50000"/>
                  </a:schemeClr>
                </a:solidFill>
                <a:ea typeface="Tahoma" pitchFamily="34" charset="0"/>
                <a:cs typeface="Tahoma" pitchFamily="34" charset="0"/>
              </a:rPr>
              <a:t>Esportazioni per area geografica 2013</a:t>
            </a:r>
            <a:endParaRPr lang="it-IT" b="1" dirty="0">
              <a:solidFill>
                <a:schemeClr val="accent2">
                  <a:lumMod val="50000"/>
                </a:schemeClr>
              </a:solidFill>
              <a:ea typeface="Tahoma" pitchFamily="34" charset="0"/>
              <a:cs typeface="Tahoma" pitchFamily="34" charset="0"/>
            </a:endParaRPr>
          </a:p>
        </p:txBody>
      </p:sp>
      <p:sp>
        <p:nvSpPr>
          <p:cNvPr id="2" name="Titolo 1"/>
          <p:cNvSpPr>
            <a:spLocks noGrp="1"/>
          </p:cNvSpPr>
          <p:nvPr>
            <p:ph type="title"/>
          </p:nvPr>
        </p:nvSpPr>
        <p:spPr>
          <a:xfrm>
            <a:off x="251520" y="260648"/>
            <a:ext cx="8640960" cy="684000"/>
          </a:xfrm>
          <a:ln>
            <a:noFill/>
          </a:ln>
        </p:spPr>
        <p:style>
          <a:lnRef idx="2">
            <a:schemeClr val="accent1"/>
          </a:lnRef>
          <a:fillRef idx="1">
            <a:schemeClr val="lt1"/>
          </a:fillRef>
          <a:effectRef idx="0">
            <a:schemeClr val="accent1"/>
          </a:effectRef>
          <a:fontRef idx="minor">
            <a:schemeClr val="dk1"/>
          </a:fontRef>
        </p:style>
        <p:txBody>
          <a:bodyPr>
            <a:noAutofit/>
          </a:bodyPr>
          <a:lstStyle/>
          <a:p>
            <a:pPr algn="ctr"/>
            <a:r>
              <a:rPr lang="it-IT" sz="2800" b="1" cap="none" dirty="0" smtClean="0">
                <a:solidFill>
                  <a:schemeClr val="accent2">
                    <a:lumMod val="50000"/>
                  </a:schemeClr>
                </a:solidFill>
                <a:effectLst/>
                <a:latin typeface="+mj-lt"/>
                <a:ea typeface="Tahoma" pitchFamily="34" charset="0"/>
                <a:cs typeface="Tahoma" pitchFamily="34" charset="0"/>
              </a:rPr>
              <a:t>L’internazionalizzazione</a:t>
            </a:r>
            <a:br>
              <a:rPr lang="it-IT" sz="2800" b="1" cap="none" dirty="0" smtClean="0">
                <a:solidFill>
                  <a:schemeClr val="accent2">
                    <a:lumMod val="50000"/>
                  </a:schemeClr>
                </a:solidFill>
                <a:effectLst/>
                <a:latin typeface="+mj-lt"/>
                <a:ea typeface="Tahoma" pitchFamily="34" charset="0"/>
                <a:cs typeface="Tahoma" pitchFamily="34" charset="0"/>
              </a:rPr>
            </a:br>
            <a:r>
              <a:rPr lang="it-IT" sz="2800" b="1" cap="none" dirty="0" smtClean="0">
                <a:ln w="10541" cmpd="sng">
                  <a:solidFill>
                    <a:schemeClr val="accent1">
                      <a:shade val="88000"/>
                      <a:satMod val="110000"/>
                    </a:schemeClr>
                  </a:solidFill>
                  <a:prstDash val="solid"/>
                </a:ln>
                <a:solidFill>
                  <a:schemeClr val="accent2">
                    <a:lumMod val="50000"/>
                  </a:schemeClr>
                </a:solidFill>
                <a:effectLst/>
                <a:latin typeface="+mj-lt"/>
                <a:ea typeface="Tahoma" pitchFamily="34" charset="0"/>
                <a:cs typeface="Tahoma" pitchFamily="34" charset="0"/>
              </a:rPr>
              <a:t>Il commercio estero dei beni</a:t>
            </a:r>
            <a:endParaRPr lang="it-IT" sz="2800" b="1" cap="none" dirty="0">
              <a:solidFill>
                <a:schemeClr val="accent2">
                  <a:lumMod val="50000"/>
                </a:schemeClr>
              </a:solidFill>
              <a:effectLst/>
              <a:latin typeface="+mj-lt"/>
              <a:ea typeface="Tahoma" pitchFamily="34" charset="0"/>
              <a:cs typeface="Tahoma" pitchFamily="34" charset="0"/>
            </a:endParaRPr>
          </a:p>
        </p:txBody>
      </p:sp>
      <p:sp>
        <p:nvSpPr>
          <p:cNvPr id="17409" name="Rectangle 1"/>
          <p:cNvSpPr>
            <a:spLocks noChangeArrowheads="1"/>
          </p:cNvSpPr>
          <p:nvPr/>
        </p:nvSpPr>
        <p:spPr bwMode="auto">
          <a:xfrm>
            <a:off x="1331640" y="5733256"/>
            <a:ext cx="3635896"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it-IT" sz="1200" b="0" i="1" u="none" strike="noStrike" cap="none" normalizeH="0" baseline="0" dirty="0" smtClean="0">
                <a:ln>
                  <a:noFill/>
                </a:ln>
                <a:solidFill>
                  <a:schemeClr val="tx1"/>
                </a:solidFill>
                <a:effectLst/>
                <a:latin typeface="Tahoma" pitchFamily="34" charset="0"/>
                <a:ea typeface="Tahoma" pitchFamily="34" charset="0"/>
                <a:cs typeface="Tahoma" pitchFamily="34" charset="0"/>
              </a:rPr>
              <a:t>Fonte: Elaborazione su dati ISTAT</a:t>
            </a:r>
          </a:p>
        </p:txBody>
      </p:sp>
      <p:graphicFrame>
        <p:nvGraphicFramePr>
          <p:cNvPr id="10" name="Immagine 7"/>
          <p:cNvGraphicFramePr/>
          <p:nvPr/>
        </p:nvGraphicFramePr>
        <p:xfrm>
          <a:off x="395536" y="2204864"/>
          <a:ext cx="4104456" cy="338437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Immagine 8"/>
          <p:cNvGraphicFramePr/>
          <p:nvPr/>
        </p:nvGraphicFramePr>
        <p:xfrm>
          <a:off x="4716016" y="2204864"/>
          <a:ext cx="4104000" cy="3384376"/>
        </p:xfrm>
        <a:graphic>
          <a:graphicData uri="http://schemas.openxmlformats.org/drawingml/2006/chart">
            <c:chart xmlns:c="http://schemas.openxmlformats.org/drawingml/2006/chart" xmlns:r="http://schemas.openxmlformats.org/officeDocument/2006/relationships" r:id="rId3"/>
          </a:graphicData>
        </a:graphic>
      </p:graphicFrame>
      <p:sp>
        <p:nvSpPr>
          <p:cNvPr id="8" name="Segnaposto piè di pagina 7"/>
          <p:cNvSpPr>
            <a:spLocks noGrp="1"/>
          </p:cNvSpPr>
          <p:nvPr>
            <p:ph type="ftr" sz="quarter" idx="11"/>
          </p:nvPr>
        </p:nvSpPr>
        <p:spPr>
          <a:xfrm>
            <a:off x="4380072" y="6407944"/>
            <a:ext cx="3432288" cy="365125"/>
          </a:xfrm>
        </p:spPr>
        <p:txBody>
          <a:bodyPr/>
          <a:lstStyle/>
          <a:p>
            <a:r>
              <a:rPr lang="it-IT" dirty="0" smtClean="0"/>
              <a:t>Elaborazione Servizio Economia Locale CCIAA Brindisi</a:t>
            </a:r>
            <a:endParaRPr lang="it-IT"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908720"/>
            <a:ext cx="8229600" cy="4680520"/>
          </a:xfrm>
        </p:spPr>
        <p:txBody>
          <a:bodyPr>
            <a:normAutofit fontScale="92500"/>
          </a:bodyPr>
          <a:lstStyle/>
          <a:p>
            <a:pPr marL="0" indent="0" algn="just">
              <a:lnSpc>
                <a:spcPct val="150000"/>
              </a:lnSpc>
              <a:buFont typeface="Wingdings" pitchFamily="2" charset="2"/>
              <a:buChar char="ü"/>
            </a:pPr>
            <a:r>
              <a:rPr lang="it-IT" sz="2400" dirty="0" smtClean="0">
                <a:solidFill>
                  <a:schemeClr val="accent2">
                    <a:lumMod val="50000"/>
                  </a:schemeClr>
                </a:solidFill>
              </a:rPr>
              <a:t>La composizione % dell’export evidenzia che il comparto </a:t>
            </a:r>
            <a:r>
              <a:rPr lang="it-IT" sz="2400" b="1" dirty="0" smtClean="0">
                <a:ln w="18000">
                  <a:solidFill>
                    <a:schemeClr val="accent2">
                      <a:satMod val="140000"/>
                    </a:schemeClr>
                  </a:solidFill>
                  <a:prstDash val="solid"/>
                  <a:miter lim="800000"/>
                </a:ln>
                <a:solidFill>
                  <a:schemeClr val="accent2">
                    <a:lumMod val="50000"/>
                  </a:schemeClr>
                </a:solidFill>
                <a:effectLst>
                  <a:outerShdw blurRad="25500" dist="23000" dir="7020000" algn="tl">
                    <a:srgbClr val="000000">
                      <a:alpha val="50000"/>
                    </a:srgbClr>
                  </a:outerShdw>
                </a:effectLst>
              </a:rPr>
              <a:t>chimica, gomma plastica </a:t>
            </a:r>
            <a:r>
              <a:rPr lang="it-IT" sz="2400" dirty="0" smtClean="0">
                <a:solidFill>
                  <a:schemeClr val="accent2">
                    <a:lumMod val="50000"/>
                  </a:schemeClr>
                </a:solidFill>
              </a:rPr>
              <a:t>assorbe il </a:t>
            </a:r>
            <a:r>
              <a:rPr lang="it-IT" sz="2400" b="1" dirty="0" smtClean="0">
                <a:ln w="18000">
                  <a:solidFill>
                    <a:schemeClr val="accent2">
                      <a:satMod val="140000"/>
                    </a:schemeClr>
                  </a:solidFill>
                  <a:prstDash val="solid"/>
                  <a:miter lim="800000"/>
                </a:ln>
                <a:solidFill>
                  <a:schemeClr val="accent2">
                    <a:lumMod val="50000"/>
                  </a:schemeClr>
                </a:solidFill>
                <a:effectLst>
                  <a:outerShdw blurRad="25500" dist="23000" dir="7020000" algn="tl">
                    <a:srgbClr val="000000">
                      <a:alpha val="50000"/>
                    </a:srgbClr>
                  </a:outerShdw>
                </a:effectLst>
              </a:rPr>
              <a:t>53%</a:t>
            </a:r>
            <a:r>
              <a:rPr lang="it-IT" sz="2400" dirty="0" smtClean="0">
                <a:solidFill>
                  <a:schemeClr val="accent2">
                    <a:lumMod val="50000"/>
                  </a:schemeClr>
                </a:solidFill>
              </a:rPr>
              <a:t> del totale.</a:t>
            </a:r>
          </a:p>
          <a:p>
            <a:pPr marL="0" indent="0" algn="just">
              <a:lnSpc>
                <a:spcPct val="150000"/>
              </a:lnSpc>
              <a:buFont typeface="Wingdings" pitchFamily="2" charset="2"/>
              <a:buChar char="ü"/>
            </a:pPr>
            <a:r>
              <a:rPr lang="it-IT" sz="2400" dirty="0" smtClean="0">
                <a:solidFill>
                  <a:schemeClr val="accent2">
                    <a:lumMod val="50000"/>
                  </a:schemeClr>
                </a:solidFill>
              </a:rPr>
              <a:t>Per quanto concerne le aree di sbocco, </a:t>
            </a:r>
            <a:r>
              <a:rPr lang="it-IT" sz="2400" b="1" dirty="0" smtClean="0">
                <a:ln w="18000">
                  <a:solidFill>
                    <a:schemeClr val="accent2">
                      <a:satMod val="140000"/>
                    </a:schemeClr>
                  </a:solidFill>
                  <a:prstDash val="solid"/>
                  <a:miter lim="800000"/>
                </a:ln>
                <a:solidFill>
                  <a:schemeClr val="accent2">
                    <a:lumMod val="50000"/>
                  </a:schemeClr>
                </a:solidFill>
                <a:effectLst>
                  <a:outerShdw blurRad="25500" dist="23000" dir="7020000" algn="tl">
                    <a:srgbClr val="000000">
                      <a:alpha val="50000"/>
                    </a:srgbClr>
                  </a:outerShdw>
                </a:effectLst>
              </a:rPr>
              <a:t>l’Unione Europea a 28 Paesi</a:t>
            </a:r>
            <a:r>
              <a:rPr lang="it-IT" sz="2400" dirty="0" smtClean="0">
                <a:solidFill>
                  <a:schemeClr val="accent2">
                    <a:lumMod val="50000"/>
                  </a:schemeClr>
                </a:solidFill>
              </a:rPr>
              <a:t> rappresenta il </a:t>
            </a:r>
            <a:r>
              <a:rPr lang="it-IT" sz="2400" b="1" dirty="0" smtClean="0">
                <a:ln w="18000">
                  <a:solidFill>
                    <a:schemeClr val="accent2">
                      <a:satMod val="140000"/>
                    </a:schemeClr>
                  </a:solidFill>
                  <a:prstDash val="solid"/>
                  <a:miter lim="800000"/>
                </a:ln>
                <a:solidFill>
                  <a:schemeClr val="accent2">
                    <a:lumMod val="50000"/>
                  </a:schemeClr>
                </a:solidFill>
                <a:effectLst>
                  <a:outerShdw blurRad="25500" dist="23000" dir="7020000" algn="tl">
                    <a:srgbClr val="000000">
                      <a:alpha val="50000"/>
                    </a:srgbClr>
                  </a:outerShdw>
                </a:effectLst>
              </a:rPr>
              <a:t>62,9%</a:t>
            </a:r>
            <a:r>
              <a:rPr lang="it-IT" sz="2400" dirty="0" smtClean="0">
                <a:solidFill>
                  <a:schemeClr val="accent2">
                    <a:lumMod val="50000"/>
                  </a:schemeClr>
                </a:solidFill>
              </a:rPr>
              <a:t> del totale delle esportazioni. </a:t>
            </a:r>
          </a:p>
          <a:p>
            <a:pPr marL="0" indent="0" algn="just">
              <a:lnSpc>
                <a:spcPct val="150000"/>
              </a:lnSpc>
              <a:buFont typeface="Wingdings" pitchFamily="2" charset="2"/>
              <a:buChar char="ü"/>
            </a:pPr>
            <a:r>
              <a:rPr lang="it-IT" sz="2400" dirty="0" smtClean="0">
                <a:solidFill>
                  <a:schemeClr val="accent2">
                    <a:lumMod val="50000"/>
                  </a:schemeClr>
                </a:solidFill>
              </a:rPr>
              <a:t>Nel 2013 l’export brindisino registra rispetto all’anno precedente, una flessione del </a:t>
            </a:r>
            <a:r>
              <a:rPr lang="it-IT" sz="2400" b="1" dirty="0" smtClean="0">
                <a:ln w="18000">
                  <a:solidFill>
                    <a:schemeClr val="accent2">
                      <a:satMod val="140000"/>
                    </a:schemeClr>
                  </a:solidFill>
                  <a:prstDash val="solid"/>
                  <a:miter lim="800000"/>
                </a:ln>
                <a:solidFill>
                  <a:schemeClr val="accent2">
                    <a:lumMod val="50000"/>
                  </a:schemeClr>
                </a:solidFill>
                <a:effectLst>
                  <a:outerShdw blurRad="25500" dist="23000" dir="7020000" algn="tl">
                    <a:srgbClr val="000000">
                      <a:alpha val="50000"/>
                    </a:srgbClr>
                  </a:outerShdw>
                </a:effectLst>
              </a:rPr>
              <a:t>-10,6% </a:t>
            </a:r>
            <a:r>
              <a:rPr lang="it-IT" sz="2400" dirty="0" smtClean="0">
                <a:solidFill>
                  <a:schemeClr val="accent2">
                    <a:lumMod val="50000"/>
                  </a:schemeClr>
                </a:solidFill>
              </a:rPr>
              <a:t>superiore al dato regionale (-10,4%) e nazionale (-0,1%). </a:t>
            </a:r>
          </a:p>
          <a:p>
            <a:pPr marL="0" indent="0" algn="just">
              <a:lnSpc>
                <a:spcPct val="150000"/>
              </a:lnSpc>
              <a:buFont typeface="Wingdings" pitchFamily="2" charset="2"/>
              <a:buChar char="ü"/>
            </a:pPr>
            <a:r>
              <a:rPr lang="it-IT" sz="2400" dirty="0" smtClean="0">
                <a:solidFill>
                  <a:schemeClr val="accent2">
                    <a:lumMod val="50000"/>
                  </a:schemeClr>
                </a:solidFill>
              </a:rPr>
              <a:t>Si conferma comunque elevata la propensione all’export.</a:t>
            </a:r>
          </a:p>
          <a:p>
            <a:pPr marL="0" indent="0" algn="just">
              <a:buNone/>
            </a:pPr>
            <a:endParaRPr lang="it-IT" sz="2400" dirty="0" smtClean="0">
              <a:solidFill>
                <a:schemeClr val="accent1">
                  <a:lumMod val="50000"/>
                </a:schemeClr>
              </a:solidFill>
            </a:endParaRPr>
          </a:p>
          <a:p>
            <a:pPr marL="0" indent="0" algn="just">
              <a:buNone/>
            </a:pPr>
            <a:endParaRPr lang="it-IT" sz="2400" dirty="0" smtClean="0">
              <a:solidFill>
                <a:schemeClr val="accent1">
                  <a:lumMod val="50000"/>
                </a:schemeClr>
              </a:solidFill>
            </a:endParaRPr>
          </a:p>
          <a:p>
            <a:pPr marL="0" indent="0" algn="just">
              <a:buNone/>
            </a:pPr>
            <a:endParaRPr lang="it-IT" sz="2400" dirty="0">
              <a:solidFill>
                <a:schemeClr val="accent1">
                  <a:lumMod val="50000"/>
                </a:schemeClr>
              </a:solidFill>
            </a:endParaRPr>
          </a:p>
        </p:txBody>
      </p:sp>
      <p:sp>
        <p:nvSpPr>
          <p:cNvPr id="4" name="Segnaposto piè di pagina 3"/>
          <p:cNvSpPr>
            <a:spLocks noGrp="1"/>
          </p:cNvSpPr>
          <p:nvPr>
            <p:ph type="ftr" sz="quarter" idx="11"/>
          </p:nvPr>
        </p:nvSpPr>
        <p:spPr>
          <a:xfrm>
            <a:off x="4380072" y="6407944"/>
            <a:ext cx="3432288" cy="365125"/>
          </a:xfrm>
        </p:spPr>
        <p:txBody>
          <a:bodyPr/>
          <a:lstStyle/>
          <a:p>
            <a:r>
              <a:rPr lang="it-IT" dirty="0" smtClean="0"/>
              <a:t>Elaborazione Servizio Economia Locale CCIAA Brindisi</a:t>
            </a:r>
            <a:endParaRPr lang="it-IT" dirty="0"/>
          </a:p>
        </p:txBody>
      </p:sp>
      <p:sp>
        <p:nvSpPr>
          <p:cNvPr id="5" name="Titolo 4"/>
          <p:cNvSpPr>
            <a:spLocks noGrp="1"/>
          </p:cNvSpPr>
          <p:nvPr>
            <p:ph type="title"/>
          </p:nvPr>
        </p:nvSpPr>
        <p:spPr>
          <a:xfrm>
            <a:off x="457200" y="274638"/>
            <a:ext cx="8229600" cy="634082"/>
          </a:xfrm>
        </p:spPr>
        <p:txBody>
          <a:bodyPr>
            <a:normAutofit/>
          </a:bodyPr>
          <a:lstStyle/>
          <a:p>
            <a:pPr algn="ctr"/>
            <a:r>
              <a:rPr lang="it-IT" sz="2800" dirty="0" smtClean="0">
                <a:solidFill>
                  <a:schemeClr val="accent2">
                    <a:lumMod val="50000"/>
                  </a:schemeClr>
                </a:solidFill>
                <a:effectLst/>
              </a:rPr>
              <a:t>L’ INTERNAZIONALIZZAZIONE </a:t>
            </a:r>
            <a:endParaRPr lang="it-IT" sz="2800" dirty="0">
              <a:solidFill>
                <a:schemeClr val="accent2">
                  <a:lumMod val="50000"/>
                </a:schemeClr>
              </a:solidFill>
              <a:effectLst/>
            </a:endParaRPr>
          </a:p>
        </p:txBody>
      </p:sp>
      <p:graphicFrame>
        <p:nvGraphicFramePr>
          <p:cNvPr id="6" name="Tabella 5"/>
          <p:cNvGraphicFramePr>
            <a:graphicFrameLocks noGrp="1"/>
          </p:cNvGraphicFramePr>
          <p:nvPr/>
        </p:nvGraphicFramePr>
        <p:xfrm>
          <a:off x="1979712" y="5733256"/>
          <a:ext cx="6192687" cy="370840"/>
        </p:xfrm>
        <a:graphic>
          <a:graphicData uri="http://schemas.openxmlformats.org/drawingml/2006/table">
            <a:tbl>
              <a:tblPr firstRow="1" bandRow="1">
                <a:tableStyleId>{5C22544A-7EE6-4342-B048-85BDC9FD1C3A}</a:tableStyleId>
              </a:tblPr>
              <a:tblGrid>
                <a:gridCol w="2064229"/>
                <a:gridCol w="2064229"/>
                <a:gridCol w="2064229"/>
              </a:tblGrid>
              <a:tr h="370840">
                <a:tc>
                  <a:txBody>
                    <a:bodyPr/>
                    <a:lstStyle/>
                    <a:p>
                      <a:pPr algn="ctr"/>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Brindisi  14,8%</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solidFill>
                      <a:srgbClr val="33CC33"/>
                    </a:solidFill>
                  </a:tcPr>
                </a:tc>
                <a:tc>
                  <a:txBody>
                    <a:bodyPr/>
                    <a:lstStyle/>
                    <a:p>
                      <a:pPr algn="ctr"/>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Puglia        13%</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solidFill>
                      <a:srgbClr val="FFC000"/>
                    </a:solidFill>
                  </a:tcPr>
                </a:tc>
                <a:tc>
                  <a:txBody>
                    <a:bodyPr/>
                    <a:lstStyle/>
                    <a:p>
                      <a:pPr algn="ctr"/>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Italia       27,9%</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solidFill>
                      <a:srgbClr val="00B0F0"/>
                    </a:solidFill>
                  </a:tcPr>
                </a:tc>
              </a:tr>
            </a:tbl>
          </a:graphicData>
        </a:graphic>
      </p:graphicFrame>
      <p:pic>
        <p:nvPicPr>
          <p:cNvPr id="5122" name="Picture 2" descr="C:\Users\cbr0091\AppData\Local\Microsoft\Windows\Temporary Internet Files\Content.IE5\22RSU426\MC900441900[1].wmf"/>
          <p:cNvPicPr>
            <a:picLocks noChangeAspect="1" noChangeArrowheads="1"/>
          </p:cNvPicPr>
          <p:nvPr/>
        </p:nvPicPr>
        <p:blipFill>
          <a:blip r:embed="rId2" cstate="print"/>
          <a:srcRect/>
          <a:stretch>
            <a:fillRect/>
          </a:stretch>
        </p:blipFill>
        <p:spPr bwMode="auto">
          <a:xfrm>
            <a:off x="7596336" y="4437112"/>
            <a:ext cx="1331640" cy="1296144"/>
          </a:xfrm>
          <a:prstGeom prst="rect">
            <a:avLst/>
          </a:prstGeom>
          <a:noFill/>
        </p:spPr>
      </p:pic>
      <p:sp>
        <p:nvSpPr>
          <p:cNvPr id="7" name="Rettangolo 6"/>
          <p:cNvSpPr/>
          <p:nvPr/>
        </p:nvSpPr>
        <p:spPr>
          <a:xfrm>
            <a:off x="4644008" y="6093296"/>
            <a:ext cx="2952328" cy="246221"/>
          </a:xfrm>
          <a:prstGeom prst="rect">
            <a:avLst/>
          </a:prstGeom>
        </p:spPr>
        <p:txBody>
          <a:bodyPr wrap="square">
            <a:spAutoFit/>
          </a:bodyPr>
          <a:lstStyle/>
          <a:p>
            <a:pPr>
              <a:buNone/>
            </a:pPr>
            <a:r>
              <a:rPr lang="it-IT" sz="1000" i="1" dirty="0" smtClean="0"/>
              <a:t>Fonte: Elaborazione Unioncamere su dati ISTAT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Segnaposto contenuto 6"/>
          <p:cNvGraphicFramePr>
            <a:graphicFrameLocks noGrp="1"/>
          </p:cNvGraphicFramePr>
          <p:nvPr>
            <p:ph idx="1"/>
          </p:nvPr>
        </p:nvGraphicFramePr>
        <p:xfrm>
          <a:off x="935592" y="1527555"/>
          <a:ext cx="7272816" cy="3989676"/>
        </p:xfrm>
        <a:graphic>
          <a:graphicData uri="http://schemas.openxmlformats.org/drawingml/2006/table">
            <a:tbl>
              <a:tblPr firstRow="1" bandRow="1">
                <a:tableStyleId>{69012ECD-51FC-41F1-AA8D-1B2483CD663E}</a:tableStyleId>
              </a:tblPr>
              <a:tblGrid>
                <a:gridCol w="909102"/>
                <a:gridCol w="1071122"/>
                <a:gridCol w="864096"/>
                <a:gridCol w="936104"/>
                <a:gridCol w="765086"/>
                <a:gridCol w="909102"/>
                <a:gridCol w="909102"/>
                <a:gridCol w="909102"/>
              </a:tblGrid>
              <a:tr h="1514688">
                <a:tc>
                  <a:txBody>
                    <a:bodyPr/>
                    <a:lstStyle/>
                    <a:p>
                      <a:pPr algn="l">
                        <a:lnSpc>
                          <a:spcPct val="115000"/>
                        </a:lnSpc>
                        <a:spcAft>
                          <a:spcPts val="0"/>
                        </a:spcAft>
                      </a:pPr>
                      <a:r>
                        <a:rPr lang="it-IT" sz="1200" dirty="0"/>
                        <a:t>Area geografica</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registrate al 31/12/2013</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Iscrizioni</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Cessazioni non d'ufficio</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Saldi</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Tasso di crescita 2013</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Tasso di crescita 2012</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Tasso di crescita 2011</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24996">
                <a:tc>
                  <a:txBody>
                    <a:bodyPr/>
                    <a:lstStyle/>
                    <a:p>
                      <a:pPr algn="l">
                        <a:lnSpc>
                          <a:spcPct val="115000"/>
                        </a:lnSpc>
                        <a:spcAft>
                          <a:spcPts val="0"/>
                        </a:spcAft>
                      </a:pPr>
                      <a:r>
                        <a:rPr lang="it-IT" sz="1600" dirty="0"/>
                        <a:t>Brindisi </a:t>
                      </a:r>
                      <a:endParaRPr lang="it-IT" sz="16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600" dirty="0"/>
                        <a:t>36.736</a:t>
                      </a:r>
                      <a:endParaRPr lang="it-IT" sz="16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600" dirty="0"/>
                        <a:t>2.401</a:t>
                      </a:r>
                      <a:endParaRPr lang="it-IT" sz="16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600" dirty="0"/>
                        <a:t>2.494</a:t>
                      </a:r>
                      <a:endParaRPr lang="it-IT" sz="16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600" dirty="0"/>
                        <a:t>-93</a:t>
                      </a:r>
                      <a:endParaRPr lang="it-IT" sz="16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600" dirty="0"/>
                        <a:t>-0,25</a:t>
                      </a:r>
                      <a:endParaRPr lang="it-IT" sz="16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600" dirty="0"/>
                        <a:t>-0,65</a:t>
                      </a:r>
                      <a:endParaRPr lang="it-IT" sz="16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600" dirty="0"/>
                        <a:t>-0,97</a:t>
                      </a:r>
                      <a:endParaRPr lang="it-IT" sz="16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24996">
                <a:tc>
                  <a:txBody>
                    <a:bodyPr/>
                    <a:lstStyle/>
                    <a:p>
                      <a:pPr algn="l">
                        <a:lnSpc>
                          <a:spcPct val="115000"/>
                        </a:lnSpc>
                        <a:spcAft>
                          <a:spcPts val="0"/>
                        </a:spcAft>
                      </a:pPr>
                      <a:r>
                        <a:rPr lang="it-IT" sz="1600" dirty="0"/>
                        <a:t>Puglia</a:t>
                      </a:r>
                      <a:endParaRPr lang="it-IT" sz="16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600" dirty="0"/>
                        <a:t>380.243</a:t>
                      </a:r>
                      <a:endParaRPr lang="it-IT" sz="16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600" dirty="0"/>
                        <a:t>24.446</a:t>
                      </a:r>
                      <a:endParaRPr lang="it-IT" sz="16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600" dirty="0"/>
                        <a:t>24.258</a:t>
                      </a:r>
                      <a:endParaRPr lang="it-IT" sz="16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600" dirty="0"/>
                        <a:t>188</a:t>
                      </a:r>
                      <a:endParaRPr lang="it-IT" sz="16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600" dirty="0"/>
                        <a:t>0,05</a:t>
                      </a:r>
                      <a:endParaRPr lang="it-IT" sz="16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600" dirty="0"/>
                        <a:t>0,12</a:t>
                      </a:r>
                      <a:endParaRPr lang="it-IT" sz="16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600" dirty="0"/>
                        <a:t>0,25</a:t>
                      </a:r>
                      <a:endParaRPr lang="it-IT" sz="16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24996">
                <a:tc>
                  <a:txBody>
                    <a:bodyPr/>
                    <a:lstStyle/>
                    <a:p>
                      <a:pPr algn="l">
                        <a:lnSpc>
                          <a:spcPct val="115000"/>
                        </a:lnSpc>
                        <a:spcAft>
                          <a:spcPts val="0"/>
                        </a:spcAft>
                      </a:pPr>
                      <a:r>
                        <a:rPr lang="it-IT" sz="1600" dirty="0"/>
                        <a:t>Italia</a:t>
                      </a:r>
                      <a:endParaRPr lang="it-IT" sz="16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600" dirty="0"/>
                        <a:t>6.061.960</a:t>
                      </a:r>
                      <a:endParaRPr lang="it-IT" sz="16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600" dirty="0"/>
                        <a:t>384.483</a:t>
                      </a:r>
                      <a:endParaRPr lang="it-IT" sz="16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600" dirty="0"/>
                        <a:t>371.802</a:t>
                      </a:r>
                      <a:endParaRPr lang="it-IT" sz="16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0"/>
                        </a:spcAft>
                      </a:pPr>
                      <a:r>
                        <a:rPr lang="it-IT" sz="1600" dirty="0"/>
                        <a:t>12.681</a:t>
                      </a:r>
                      <a:endParaRPr lang="it-IT" sz="16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600" dirty="0"/>
                        <a:t>0,21</a:t>
                      </a:r>
                      <a:endParaRPr lang="it-IT" sz="16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600" dirty="0"/>
                        <a:t>0,31</a:t>
                      </a:r>
                      <a:endParaRPr lang="it-IT" sz="16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600" dirty="0"/>
                        <a:t>0,82</a:t>
                      </a:r>
                      <a:endParaRPr lang="it-IT" sz="16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Titolo 1"/>
          <p:cNvSpPr>
            <a:spLocks noGrp="1"/>
          </p:cNvSpPr>
          <p:nvPr>
            <p:ph type="title"/>
          </p:nvPr>
        </p:nvSpPr>
        <p:spPr>
          <a:xfrm>
            <a:off x="755576" y="332656"/>
            <a:ext cx="7632848" cy="936104"/>
          </a:xfrm>
          <a:ln w="25400">
            <a:noFill/>
          </a:ln>
        </p:spPr>
        <p:txBody>
          <a:bodyPr>
            <a:noAutofit/>
          </a:bodyPr>
          <a:lstStyle/>
          <a:p>
            <a:pPr algn="ctr"/>
            <a:r>
              <a:rPr lang="it-IT" sz="4000" b="1" cap="small" dirty="0" smtClean="0">
                <a:solidFill>
                  <a:schemeClr val="accent2">
                    <a:lumMod val="50000"/>
                  </a:schemeClr>
                </a:solidFill>
                <a:effectLst/>
                <a:ea typeface="Tahoma" pitchFamily="34" charset="0"/>
                <a:cs typeface="Tahoma" pitchFamily="34" charset="0"/>
              </a:rPr>
              <a:t>il sistema imprenditoriale</a:t>
            </a:r>
            <a:r>
              <a:rPr lang="it-IT" sz="2000" b="1" cap="small" dirty="0" smtClean="0">
                <a:solidFill>
                  <a:schemeClr val="accent2">
                    <a:lumMod val="50000"/>
                  </a:schemeClr>
                </a:solidFill>
                <a:effectLst/>
                <a:ea typeface="Tahoma" pitchFamily="34" charset="0"/>
                <a:cs typeface="Tahoma" pitchFamily="34" charset="0"/>
              </a:rPr>
              <a:t/>
            </a:r>
            <a:br>
              <a:rPr lang="it-IT" sz="2000" b="1" cap="small" dirty="0" smtClean="0">
                <a:solidFill>
                  <a:schemeClr val="accent2">
                    <a:lumMod val="50000"/>
                  </a:schemeClr>
                </a:solidFill>
                <a:effectLst/>
                <a:ea typeface="Tahoma" pitchFamily="34" charset="0"/>
                <a:cs typeface="Tahoma" pitchFamily="34" charset="0"/>
              </a:rPr>
            </a:br>
            <a:r>
              <a:rPr lang="it-IT" sz="2800" b="1" cap="small" dirty="0" smtClean="0">
                <a:solidFill>
                  <a:schemeClr val="accent2">
                    <a:lumMod val="50000"/>
                  </a:schemeClr>
                </a:solidFill>
                <a:effectLst/>
                <a:ea typeface="Tahoma" pitchFamily="34" charset="0"/>
                <a:cs typeface="Tahoma" pitchFamily="34" charset="0"/>
              </a:rPr>
              <a:t>la demografia delle imprese</a:t>
            </a:r>
            <a:endParaRPr lang="it-IT" sz="2800" b="1" dirty="0">
              <a:solidFill>
                <a:schemeClr val="accent2">
                  <a:lumMod val="50000"/>
                </a:schemeClr>
              </a:solidFill>
            </a:endParaRPr>
          </a:p>
        </p:txBody>
      </p:sp>
      <p:sp>
        <p:nvSpPr>
          <p:cNvPr id="5" name="CasellaDiTesto 4"/>
          <p:cNvSpPr txBox="1"/>
          <p:nvPr/>
        </p:nvSpPr>
        <p:spPr>
          <a:xfrm>
            <a:off x="1187624" y="3789040"/>
            <a:ext cx="7632848" cy="584775"/>
          </a:xfrm>
          <a:prstGeom prst="rect">
            <a:avLst/>
          </a:prstGeom>
          <a:noFill/>
        </p:spPr>
        <p:txBody>
          <a:bodyPr wrap="square" rtlCol="0">
            <a:spAutoFit/>
          </a:bodyPr>
          <a:lstStyle/>
          <a:p>
            <a:pPr algn="just"/>
            <a:endParaRPr lang="it-IT" sz="1600" dirty="0" smtClean="0"/>
          </a:p>
          <a:p>
            <a:pPr algn="just"/>
            <a:endParaRPr lang="it-IT" sz="1600" dirty="0">
              <a:latin typeface="Tahoma" pitchFamily="34" charset="0"/>
              <a:ea typeface="Tahoma" pitchFamily="34" charset="0"/>
              <a:cs typeface="Tahoma" pitchFamily="34" charset="0"/>
            </a:endParaRPr>
          </a:p>
        </p:txBody>
      </p:sp>
      <p:sp>
        <p:nvSpPr>
          <p:cNvPr id="1025" name="Rectangle 1"/>
          <p:cNvSpPr>
            <a:spLocks noChangeArrowheads="1"/>
          </p:cNvSpPr>
          <p:nvPr/>
        </p:nvSpPr>
        <p:spPr bwMode="auto">
          <a:xfrm>
            <a:off x="1547664" y="5635861"/>
            <a:ext cx="3563888" cy="5386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100" b="0" i="1" u="none" strike="noStrike" cap="none" normalizeH="0" baseline="0" dirty="0" smtClean="0">
                <a:ln>
                  <a:noFill/>
                </a:ln>
                <a:solidFill>
                  <a:schemeClr val="tx1"/>
                </a:solidFill>
                <a:effectLst/>
                <a:latin typeface="+mj-lt"/>
                <a:ea typeface="Times New Roman" pitchFamily="18" charset="0"/>
                <a:cs typeface="Calibri" pitchFamily="34" charset="0"/>
              </a:rPr>
              <a:t>Fonte: Elaborazione su dati StockView –Infocamere</a:t>
            </a:r>
            <a:endParaRPr kumimoji="0" lang="it-IT" sz="1100"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Segnaposto piè di pagina 5"/>
          <p:cNvSpPr>
            <a:spLocks noGrp="1"/>
          </p:cNvSpPr>
          <p:nvPr>
            <p:ph type="ftr" sz="quarter" idx="11"/>
          </p:nvPr>
        </p:nvSpPr>
        <p:spPr>
          <a:xfrm>
            <a:off x="3779912" y="6407944"/>
            <a:ext cx="4176464" cy="365125"/>
          </a:xfrm>
        </p:spPr>
        <p:txBody>
          <a:bodyPr/>
          <a:lstStyle/>
          <a:p>
            <a:r>
              <a:rPr lang="it-IT" dirty="0" smtClean="0"/>
              <a:t>Elaborazione Servizio Economia Locale CCIAA Brindisi</a:t>
            </a:r>
            <a:endParaRPr lang="it-IT"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196752"/>
            <a:ext cx="8229600" cy="4104456"/>
          </a:xfrm>
        </p:spPr>
        <p:txBody>
          <a:bodyPr>
            <a:normAutofit fontScale="85000" lnSpcReduction="20000"/>
          </a:bodyPr>
          <a:lstStyle/>
          <a:p>
            <a:pPr marL="0" indent="0" algn="just">
              <a:buNone/>
            </a:pPr>
            <a:r>
              <a:rPr lang="it-IT" sz="2600" dirty="0" smtClean="0">
                <a:solidFill>
                  <a:schemeClr val="accent2">
                    <a:lumMod val="50000"/>
                  </a:schemeClr>
                </a:solidFill>
              </a:rPr>
              <a:t>L’import brindisino nello stesso periodo registra un  </a:t>
            </a:r>
            <a:r>
              <a:rPr lang="it-IT" sz="2600" b="1" dirty="0" smtClean="0">
                <a:ln w="18000">
                  <a:solidFill>
                    <a:schemeClr val="accent2">
                      <a:satMod val="140000"/>
                    </a:schemeClr>
                  </a:solidFill>
                  <a:prstDash val="solid"/>
                  <a:miter lim="800000"/>
                </a:ln>
                <a:solidFill>
                  <a:schemeClr val="accent2">
                    <a:lumMod val="50000"/>
                  </a:schemeClr>
                </a:solidFill>
                <a:effectLst>
                  <a:outerShdw blurRad="25500" dist="23000" dir="7020000" algn="tl">
                    <a:srgbClr val="000000">
                      <a:alpha val="50000"/>
                    </a:srgbClr>
                  </a:outerShdw>
                </a:effectLst>
              </a:rPr>
              <a:t>-8,1% </a:t>
            </a:r>
            <a:r>
              <a:rPr lang="it-IT" sz="2600" dirty="0" smtClean="0">
                <a:solidFill>
                  <a:schemeClr val="accent2">
                    <a:lumMod val="50000"/>
                  </a:schemeClr>
                </a:solidFill>
              </a:rPr>
              <a:t>rispetto al  2012, mentre la regione Puglia registra un calo del -15,4% e l’Italia un calo del -5,5%. La provincia di Brindisi ha esportato nel  2013 merci per un valore di oltre </a:t>
            </a:r>
            <a:r>
              <a:rPr lang="it-IT" sz="2600" b="1" dirty="0" smtClean="0">
                <a:ln w="18000">
                  <a:solidFill>
                    <a:schemeClr val="accent2">
                      <a:satMod val="140000"/>
                    </a:schemeClr>
                  </a:solidFill>
                  <a:prstDash val="solid"/>
                  <a:miter lim="800000"/>
                </a:ln>
                <a:solidFill>
                  <a:schemeClr val="accent2">
                    <a:lumMod val="50000"/>
                  </a:schemeClr>
                </a:solidFill>
                <a:effectLst>
                  <a:outerShdw blurRad="25500" dist="23000" dir="7020000" algn="tl">
                    <a:srgbClr val="000000">
                      <a:alpha val="50000"/>
                    </a:srgbClr>
                  </a:outerShdw>
                </a:effectLst>
              </a:rPr>
              <a:t>874 </a:t>
            </a:r>
            <a:r>
              <a:rPr lang="it-IT" sz="2600" dirty="0" smtClean="0">
                <a:solidFill>
                  <a:schemeClr val="accent2">
                    <a:lumMod val="50000"/>
                  </a:schemeClr>
                </a:solidFill>
              </a:rPr>
              <a:t>milioni di euro e ne ha importate per un valore di oltre </a:t>
            </a:r>
            <a:r>
              <a:rPr lang="it-IT" sz="2600" b="1" dirty="0" smtClean="0">
                <a:ln w="18000">
                  <a:solidFill>
                    <a:schemeClr val="accent2">
                      <a:satMod val="140000"/>
                    </a:schemeClr>
                  </a:solidFill>
                  <a:prstDash val="solid"/>
                  <a:miter lim="800000"/>
                </a:ln>
                <a:solidFill>
                  <a:schemeClr val="accent2">
                    <a:lumMod val="50000"/>
                  </a:schemeClr>
                </a:solidFill>
                <a:effectLst>
                  <a:outerShdw blurRad="25500" dist="23000" dir="7020000" algn="tl">
                    <a:srgbClr val="000000">
                      <a:alpha val="50000"/>
                    </a:srgbClr>
                  </a:outerShdw>
                </a:effectLst>
              </a:rPr>
              <a:t>1.352 </a:t>
            </a:r>
            <a:r>
              <a:rPr lang="it-IT" sz="2600" dirty="0" smtClean="0">
                <a:solidFill>
                  <a:schemeClr val="accent2">
                    <a:lumMod val="50000"/>
                  </a:schemeClr>
                </a:solidFill>
              </a:rPr>
              <a:t>milioni, registrando un  saldo import-export negativo.  </a:t>
            </a:r>
          </a:p>
          <a:p>
            <a:pPr marL="0" indent="0" algn="just">
              <a:buNone/>
            </a:pPr>
            <a:endParaRPr lang="it-IT" sz="2600" dirty="0" smtClean="0">
              <a:solidFill>
                <a:schemeClr val="accent2">
                  <a:lumMod val="50000"/>
                </a:schemeClr>
              </a:solidFill>
            </a:endParaRPr>
          </a:p>
          <a:p>
            <a:pPr marL="361950" indent="265113" algn="just">
              <a:buFont typeface="Wingdings" pitchFamily="2" charset="2"/>
              <a:buChar char="Ø"/>
            </a:pPr>
            <a:r>
              <a:rPr lang="it-IT" sz="2600" dirty="0" smtClean="0">
                <a:solidFill>
                  <a:schemeClr val="accent2">
                    <a:lumMod val="50000"/>
                  </a:schemeClr>
                </a:solidFill>
              </a:rPr>
              <a:t>Saldo </a:t>
            </a:r>
            <a:r>
              <a:rPr lang="it-IT" sz="2600" b="1" dirty="0" smtClean="0">
                <a:ln w="18000">
                  <a:solidFill>
                    <a:schemeClr val="accent2">
                      <a:satMod val="140000"/>
                    </a:schemeClr>
                  </a:solidFill>
                  <a:prstDash val="solid"/>
                  <a:miter lim="800000"/>
                </a:ln>
                <a:solidFill>
                  <a:schemeClr val="accent2">
                    <a:lumMod val="50000"/>
                  </a:schemeClr>
                </a:solidFill>
                <a:effectLst>
                  <a:outerShdw blurRad="25500" dist="23000" dir="7020000" algn="tl">
                    <a:srgbClr val="000000">
                      <a:alpha val="50000"/>
                    </a:srgbClr>
                  </a:outerShdw>
                </a:effectLst>
              </a:rPr>
              <a:t>IMPORT-EXPORT</a:t>
            </a:r>
            <a:r>
              <a:rPr lang="it-IT" sz="2600" dirty="0" smtClean="0">
                <a:solidFill>
                  <a:schemeClr val="accent2">
                    <a:lumMod val="50000"/>
                  </a:schemeClr>
                </a:solidFill>
              </a:rPr>
              <a:t>=  -</a:t>
            </a:r>
            <a:r>
              <a:rPr lang="it-IT" sz="2600" b="1" dirty="0" smtClean="0">
                <a:ln w="18000">
                  <a:solidFill>
                    <a:schemeClr val="accent2">
                      <a:satMod val="140000"/>
                    </a:schemeClr>
                  </a:solidFill>
                  <a:prstDash val="solid"/>
                  <a:miter lim="800000"/>
                </a:ln>
                <a:solidFill>
                  <a:schemeClr val="accent2">
                    <a:lumMod val="50000"/>
                  </a:schemeClr>
                </a:solidFill>
                <a:effectLst>
                  <a:outerShdw blurRad="25500" dist="23000" dir="7020000" algn="tl">
                    <a:srgbClr val="000000">
                      <a:alpha val="50000"/>
                    </a:srgbClr>
                  </a:outerShdw>
                </a:effectLst>
              </a:rPr>
              <a:t>477</a:t>
            </a:r>
            <a:r>
              <a:rPr lang="it-IT" sz="2600" dirty="0" smtClean="0">
                <a:solidFill>
                  <a:schemeClr val="accent2">
                    <a:lumMod val="50000"/>
                  </a:schemeClr>
                </a:solidFill>
              </a:rPr>
              <a:t> MILIONI DI € </a:t>
            </a:r>
          </a:p>
          <a:p>
            <a:pPr marL="0" indent="0" algn="just">
              <a:buNone/>
            </a:pPr>
            <a:endParaRPr lang="it-IT" sz="2400" dirty="0" smtClean="0">
              <a:solidFill>
                <a:schemeClr val="accent1">
                  <a:lumMod val="50000"/>
                </a:schemeClr>
              </a:solidFill>
            </a:endParaRPr>
          </a:p>
          <a:p>
            <a:pPr marL="0" indent="0" algn="just">
              <a:buNone/>
            </a:pPr>
            <a:r>
              <a:rPr lang="it-IT" sz="2800" dirty="0" smtClean="0">
                <a:solidFill>
                  <a:schemeClr val="accent2">
                    <a:lumMod val="50000"/>
                  </a:schemeClr>
                </a:solidFill>
              </a:rPr>
              <a:t>Composizione % </a:t>
            </a:r>
          </a:p>
          <a:p>
            <a:pPr marL="0" indent="0" algn="just">
              <a:buNone/>
            </a:pPr>
            <a:r>
              <a:rPr lang="it-IT" sz="2800" dirty="0" smtClean="0">
                <a:solidFill>
                  <a:schemeClr val="accent2">
                    <a:lumMod val="50000"/>
                  </a:schemeClr>
                </a:solidFill>
              </a:rPr>
              <a:t>Importazioni per</a:t>
            </a:r>
          </a:p>
          <a:p>
            <a:pPr marL="0" indent="0" algn="just">
              <a:buNone/>
            </a:pPr>
            <a:r>
              <a:rPr lang="it-IT" sz="2800" dirty="0" smtClean="0">
                <a:solidFill>
                  <a:schemeClr val="accent2">
                    <a:lumMod val="50000"/>
                  </a:schemeClr>
                </a:solidFill>
              </a:rPr>
              <a:t>settore di attività </a:t>
            </a:r>
          </a:p>
          <a:p>
            <a:pPr marL="0" indent="0" algn="just">
              <a:buNone/>
            </a:pPr>
            <a:r>
              <a:rPr lang="it-IT" sz="2800" dirty="0" smtClean="0">
                <a:solidFill>
                  <a:schemeClr val="accent2">
                    <a:lumMod val="50000"/>
                  </a:schemeClr>
                </a:solidFill>
              </a:rPr>
              <a:t>economica</a:t>
            </a:r>
          </a:p>
          <a:p>
            <a:pPr marL="0" indent="0" algn="just">
              <a:buNone/>
            </a:pPr>
            <a:endParaRPr lang="it-IT" dirty="0">
              <a:solidFill>
                <a:schemeClr val="accent1">
                  <a:lumMod val="50000"/>
                </a:schemeClr>
              </a:solidFill>
            </a:endParaRPr>
          </a:p>
        </p:txBody>
      </p:sp>
      <p:sp>
        <p:nvSpPr>
          <p:cNvPr id="4" name="Segnaposto piè di pagina 3"/>
          <p:cNvSpPr>
            <a:spLocks noGrp="1"/>
          </p:cNvSpPr>
          <p:nvPr>
            <p:ph type="ftr" sz="quarter" idx="11"/>
          </p:nvPr>
        </p:nvSpPr>
        <p:spPr>
          <a:xfrm>
            <a:off x="4380072" y="6407944"/>
            <a:ext cx="3360280" cy="365125"/>
          </a:xfrm>
        </p:spPr>
        <p:txBody>
          <a:bodyPr/>
          <a:lstStyle/>
          <a:p>
            <a:r>
              <a:rPr lang="it-IT" dirty="0" smtClean="0"/>
              <a:t>Elaborazione Servizio Economia Locale CCIAA Brindisi</a:t>
            </a:r>
            <a:endParaRPr lang="it-IT" dirty="0"/>
          </a:p>
        </p:txBody>
      </p:sp>
      <p:sp>
        <p:nvSpPr>
          <p:cNvPr id="5" name="Titolo 4"/>
          <p:cNvSpPr>
            <a:spLocks noGrp="1"/>
          </p:cNvSpPr>
          <p:nvPr>
            <p:ph type="title"/>
          </p:nvPr>
        </p:nvSpPr>
        <p:spPr>
          <a:xfrm>
            <a:off x="457200" y="274638"/>
            <a:ext cx="8229600" cy="994122"/>
          </a:xfrm>
        </p:spPr>
        <p:txBody>
          <a:bodyPr>
            <a:normAutofit/>
          </a:bodyPr>
          <a:lstStyle/>
          <a:p>
            <a:pPr algn="ctr"/>
            <a:r>
              <a:rPr lang="it-IT" sz="2800" dirty="0" smtClean="0">
                <a:solidFill>
                  <a:schemeClr val="accent2">
                    <a:lumMod val="50000"/>
                  </a:schemeClr>
                </a:solidFill>
                <a:effectLst/>
              </a:rPr>
              <a:t>L’INTERNAZIONALIZZAZIONE </a:t>
            </a:r>
            <a:br>
              <a:rPr lang="it-IT" sz="2800" dirty="0" smtClean="0">
                <a:solidFill>
                  <a:schemeClr val="accent2">
                    <a:lumMod val="50000"/>
                  </a:schemeClr>
                </a:solidFill>
                <a:effectLst/>
              </a:rPr>
            </a:br>
            <a:r>
              <a:rPr lang="it-IT" sz="2800" dirty="0" smtClean="0">
                <a:solidFill>
                  <a:schemeClr val="accent2">
                    <a:lumMod val="50000"/>
                  </a:schemeClr>
                </a:solidFill>
                <a:effectLst/>
              </a:rPr>
              <a:t> Importazioni</a:t>
            </a:r>
            <a:endParaRPr lang="it-IT" sz="2800" dirty="0">
              <a:solidFill>
                <a:schemeClr val="accent2">
                  <a:lumMod val="50000"/>
                </a:schemeClr>
              </a:solidFill>
              <a:effectLst/>
            </a:endParaRPr>
          </a:p>
        </p:txBody>
      </p:sp>
      <p:graphicFrame>
        <p:nvGraphicFramePr>
          <p:cNvPr id="6" name="Grafico 5"/>
          <p:cNvGraphicFramePr/>
          <p:nvPr/>
        </p:nvGraphicFramePr>
        <p:xfrm>
          <a:off x="3491880" y="3573016"/>
          <a:ext cx="4921885" cy="294906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476672"/>
            <a:ext cx="8496944" cy="720000"/>
          </a:xfrm>
          <a:ln>
            <a:noFill/>
          </a:ln>
        </p:spPr>
        <p:style>
          <a:lnRef idx="2">
            <a:schemeClr val="accent1"/>
          </a:lnRef>
          <a:fillRef idx="1">
            <a:schemeClr val="lt1"/>
          </a:fillRef>
          <a:effectRef idx="0">
            <a:schemeClr val="accent1"/>
          </a:effectRef>
          <a:fontRef idx="minor">
            <a:schemeClr val="dk1"/>
          </a:fontRef>
        </p:style>
        <p:txBody>
          <a:bodyPr>
            <a:noAutofit/>
          </a:bodyPr>
          <a:lstStyle/>
          <a:p>
            <a:pPr algn="ctr"/>
            <a:r>
              <a:rPr lang="it-IT" sz="2800" b="1" cap="none" dirty="0" smtClean="0">
                <a:solidFill>
                  <a:schemeClr val="accent2">
                    <a:lumMod val="50000"/>
                  </a:schemeClr>
                </a:solidFill>
                <a:effectLst/>
                <a:latin typeface="+mj-lt"/>
                <a:ea typeface="Tahoma" pitchFamily="34" charset="0"/>
                <a:cs typeface="Tahoma" pitchFamily="34" charset="0"/>
              </a:rPr>
              <a:t>Il sistema creditizio</a:t>
            </a:r>
            <a:br>
              <a:rPr lang="it-IT" sz="2800" b="1" cap="none" dirty="0" smtClean="0">
                <a:solidFill>
                  <a:schemeClr val="accent2">
                    <a:lumMod val="50000"/>
                  </a:schemeClr>
                </a:solidFill>
                <a:effectLst/>
                <a:latin typeface="+mj-lt"/>
                <a:ea typeface="Tahoma" pitchFamily="34" charset="0"/>
                <a:cs typeface="Tahoma" pitchFamily="34" charset="0"/>
              </a:rPr>
            </a:br>
            <a:r>
              <a:rPr lang="it-IT" sz="2800" b="1" cap="none" dirty="0" smtClean="0">
                <a:ln w="10541" cmpd="sng">
                  <a:solidFill>
                    <a:schemeClr val="accent1">
                      <a:shade val="88000"/>
                      <a:satMod val="110000"/>
                    </a:schemeClr>
                  </a:solidFill>
                  <a:prstDash val="solid"/>
                </a:ln>
                <a:solidFill>
                  <a:schemeClr val="accent2">
                    <a:lumMod val="50000"/>
                  </a:schemeClr>
                </a:solidFill>
                <a:effectLst/>
                <a:latin typeface="+mj-lt"/>
                <a:ea typeface="Tahoma" pitchFamily="34" charset="0"/>
                <a:cs typeface="Tahoma" pitchFamily="34" charset="0"/>
              </a:rPr>
              <a:t>I depositi </a:t>
            </a:r>
            <a:endParaRPr lang="it-IT" sz="2800" b="1" cap="none" dirty="0">
              <a:ln w="10541" cmpd="sng">
                <a:solidFill>
                  <a:schemeClr val="accent1">
                    <a:shade val="88000"/>
                    <a:satMod val="110000"/>
                  </a:schemeClr>
                </a:solidFill>
                <a:prstDash val="solid"/>
              </a:ln>
              <a:solidFill>
                <a:schemeClr val="accent2">
                  <a:lumMod val="50000"/>
                </a:schemeClr>
              </a:solidFill>
              <a:effectLst/>
              <a:latin typeface="+mj-lt"/>
              <a:ea typeface="Tahoma" pitchFamily="34" charset="0"/>
              <a:cs typeface="Tahoma" pitchFamily="34" charset="0"/>
            </a:endParaRPr>
          </a:p>
        </p:txBody>
      </p:sp>
      <p:sp>
        <p:nvSpPr>
          <p:cNvPr id="4097" name="Rectangle 1"/>
          <p:cNvSpPr>
            <a:spLocks noChangeArrowheads="1"/>
          </p:cNvSpPr>
          <p:nvPr/>
        </p:nvSpPr>
        <p:spPr bwMode="auto">
          <a:xfrm>
            <a:off x="1619672" y="5417204"/>
            <a:ext cx="2699792"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200" b="0" i="1" u="none" strike="noStrike" cap="none" normalizeH="0" baseline="0" dirty="0" smtClean="0">
                <a:ln>
                  <a:noFill/>
                </a:ln>
                <a:solidFill>
                  <a:schemeClr val="tx1"/>
                </a:solidFill>
                <a:effectLst/>
                <a:latin typeface="Tahoma" pitchFamily="34" charset="0"/>
                <a:ea typeface="Tahoma" pitchFamily="34" charset="0"/>
                <a:cs typeface="Tahoma" pitchFamily="34" charset="0"/>
              </a:rPr>
              <a:t>Fonte:Banca d’Italia</a:t>
            </a:r>
          </a:p>
          <a:p>
            <a:pPr marL="0" marR="0" lvl="0" indent="0" algn="l" defTabSz="914400" rtl="0" eaLnBrk="1" fontAlgn="base" latinLnBrk="0" hangingPunct="1">
              <a:lnSpc>
                <a:spcPct val="100000"/>
              </a:lnSpc>
              <a:spcBef>
                <a:spcPct val="0"/>
              </a:spcBef>
              <a:spcAft>
                <a:spcPct val="0"/>
              </a:spcAft>
              <a:buClrTx/>
              <a:buSzTx/>
              <a:buFontTx/>
              <a:buNone/>
              <a:tabLst/>
            </a:pPr>
            <a:r>
              <a:rPr lang="it-IT" sz="1200" i="1" dirty="0" smtClean="0">
                <a:latin typeface="Tahoma" pitchFamily="34" charset="0"/>
                <a:ea typeface="Tahoma" pitchFamily="34" charset="0"/>
                <a:cs typeface="Tahoma" pitchFamily="34" charset="0"/>
              </a:rPr>
              <a:t>Dati in migliaia di euro</a:t>
            </a:r>
            <a:r>
              <a:rPr kumimoji="0" lang="it-IT" sz="1200" b="0" i="1" u="none" strike="noStrike" cap="none" normalizeH="0" baseline="0" dirty="0" smtClean="0">
                <a:ln>
                  <a:noFill/>
                </a:ln>
                <a:solidFill>
                  <a:schemeClr val="tx1"/>
                </a:solidFill>
                <a:effectLst/>
                <a:latin typeface="Tahoma" pitchFamily="34" charset="0"/>
                <a:ea typeface="Tahoma" pitchFamily="34" charset="0"/>
                <a:cs typeface="Tahoma" pitchFamily="34" charset="0"/>
              </a:rPr>
              <a:t> </a:t>
            </a:r>
            <a:endParaRPr kumimoji="0" lang="it-IT" sz="12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Tabella 4"/>
          <p:cNvGraphicFramePr>
            <a:graphicFrameLocks noGrp="1"/>
          </p:cNvGraphicFramePr>
          <p:nvPr/>
        </p:nvGraphicFramePr>
        <p:xfrm>
          <a:off x="179510" y="1412774"/>
          <a:ext cx="8856985" cy="3960442"/>
        </p:xfrm>
        <a:graphic>
          <a:graphicData uri="http://schemas.openxmlformats.org/drawingml/2006/table">
            <a:tbl>
              <a:tblPr/>
              <a:tblGrid>
                <a:gridCol w="798582"/>
                <a:gridCol w="1161572"/>
                <a:gridCol w="1064184"/>
                <a:gridCol w="936104"/>
                <a:gridCol w="864096"/>
                <a:gridCol w="936104"/>
                <a:gridCol w="1080120"/>
                <a:gridCol w="936104"/>
                <a:gridCol w="1080119"/>
              </a:tblGrid>
              <a:tr h="1365670">
                <a:tc>
                  <a:txBody>
                    <a:bodyPr/>
                    <a:lstStyle/>
                    <a:p>
                      <a:pPr algn="ctr">
                        <a:lnSpc>
                          <a:spcPct val="115000"/>
                        </a:lnSpc>
                        <a:spcAft>
                          <a:spcPts val="0"/>
                        </a:spcAft>
                      </a:pPr>
                      <a:r>
                        <a:rPr lang="it-IT" sz="800" b="1" dirty="0">
                          <a:solidFill>
                            <a:srgbClr val="000000"/>
                          </a:solidFill>
                          <a:latin typeface="+mn-lt"/>
                          <a:ea typeface="Times New Roman"/>
                          <a:cs typeface="Times New Roman"/>
                        </a:rPr>
                        <a:t> </a:t>
                      </a:r>
                      <a:endParaRPr lang="it-IT" sz="12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it-IT" sz="1000" b="1" dirty="0">
                          <a:solidFill>
                            <a:srgbClr val="000000"/>
                          </a:solidFill>
                          <a:latin typeface="+mn-lt"/>
                          <a:ea typeface="Times New Roman"/>
                          <a:cs typeface="Times New Roman"/>
                        </a:rPr>
                        <a:t>Amministrazioni Pubbliche</a:t>
                      </a:r>
                      <a:endParaRPr lang="it-IT" sz="10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it-IT" sz="1000" b="1" dirty="0">
                          <a:solidFill>
                            <a:srgbClr val="000000"/>
                          </a:solidFill>
                          <a:latin typeface="+mn-lt"/>
                          <a:ea typeface="Times New Roman"/>
                          <a:cs typeface="Times New Roman"/>
                        </a:rPr>
                        <a:t>Famiglie consumatrici, istituzioni sociali private, dati non classificabili</a:t>
                      </a:r>
                      <a:endParaRPr lang="it-IT" sz="10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it-IT" sz="1000" b="1" dirty="0">
                          <a:solidFill>
                            <a:srgbClr val="000000"/>
                          </a:solidFill>
                          <a:latin typeface="+mn-lt"/>
                          <a:ea typeface="Times New Roman"/>
                          <a:cs typeface="Times New Roman"/>
                        </a:rPr>
                        <a:t>Produttori</a:t>
                      </a:r>
                      <a:endParaRPr lang="it-IT" sz="10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it-IT" sz="1000" b="1" dirty="0" smtClean="0">
                          <a:latin typeface="+mn-lt"/>
                          <a:ea typeface="Times New Roman"/>
                          <a:cs typeface="Times New Roman"/>
                        </a:rPr>
                        <a:t>Quasi- società </a:t>
                      </a:r>
                      <a:r>
                        <a:rPr lang="it-IT" sz="1000" b="1" dirty="0">
                          <a:latin typeface="+mn-lt"/>
                          <a:ea typeface="Times New Roman"/>
                          <a:cs typeface="Times New Roman"/>
                        </a:rPr>
                        <a:t>non finanziarie artigiane</a:t>
                      </a:r>
                      <a:endParaRPr lang="it-IT" sz="10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it-IT" sz="1000" b="1" dirty="0">
                          <a:latin typeface="+mn-lt"/>
                          <a:ea typeface="Times New Roman"/>
                          <a:cs typeface="Times New Roman"/>
                        </a:rPr>
                        <a:t>Altre quasi società non finanziarie</a:t>
                      </a:r>
                      <a:endParaRPr lang="it-IT" sz="10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it-IT" sz="1000" b="1" dirty="0">
                          <a:latin typeface="+mn-lt"/>
                          <a:ea typeface="Times New Roman"/>
                          <a:cs typeface="Times New Roman"/>
                        </a:rPr>
                        <a:t>Altre società non finanziarie</a:t>
                      </a:r>
                      <a:endParaRPr lang="it-IT" sz="10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it-IT" sz="1000" b="1" dirty="0">
                          <a:latin typeface="+mn-lt"/>
                          <a:ea typeface="Times New Roman"/>
                          <a:cs typeface="Times New Roman"/>
                        </a:rPr>
                        <a:t>Società finanziarie diverse da istituzioni finanziarie monetarie</a:t>
                      </a:r>
                      <a:endParaRPr lang="it-IT" sz="10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lnSpc>
                          <a:spcPct val="115000"/>
                        </a:lnSpc>
                        <a:spcAft>
                          <a:spcPts val="0"/>
                        </a:spcAft>
                      </a:pPr>
                      <a:r>
                        <a:rPr lang="it-IT" sz="1000" b="1" dirty="0">
                          <a:latin typeface="+mn-lt"/>
                          <a:ea typeface="Times New Roman"/>
                          <a:cs typeface="Times New Roman"/>
                        </a:rPr>
                        <a:t>Totale</a:t>
                      </a:r>
                      <a:endParaRPr lang="it-IT" sz="10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r>
              <a:tr h="648693">
                <a:tc>
                  <a:txBody>
                    <a:bodyPr/>
                    <a:lstStyle/>
                    <a:p>
                      <a:pPr algn="ctr">
                        <a:lnSpc>
                          <a:spcPct val="115000"/>
                        </a:lnSpc>
                        <a:spcAft>
                          <a:spcPts val="0"/>
                        </a:spcAft>
                      </a:pPr>
                      <a:r>
                        <a:rPr lang="it-IT" sz="1200" dirty="0">
                          <a:solidFill>
                            <a:srgbClr val="000000"/>
                          </a:solidFill>
                          <a:latin typeface="+mn-lt"/>
                          <a:ea typeface="Times New Roman"/>
                          <a:cs typeface="Times New Roman"/>
                        </a:rPr>
                        <a:t>Brindisi</a:t>
                      </a:r>
                      <a:endParaRPr lang="it-IT" sz="12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45.706</a:t>
                      </a:r>
                      <a:endParaRPr lang="it-IT" sz="12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3.939.746</a:t>
                      </a:r>
                      <a:endParaRPr lang="it-IT" sz="12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182.437</a:t>
                      </a:r>
                      <a:endParaRPr lang="it-IT" sz="12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12.053</a:t>
                      </a:r>
                      <a:endParaRPr lang="it-IT" sz="12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28.078</a:t>
                      </a:r>
                      <a:endParaRPr lang="it-IT" sz="12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270.413</a:t>
                      </a:r>
                      <a:endParaRPr lang="it-IT" sz="12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12.498</a:t>
                      </a:r>
                      <a:endParaRPr lang="it-IT" sz="12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4.490.931</a:t>
                      </a:r>
                      <a:endParaRPr lang="it-IT" sz="12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8693">
                <a:tc>
                  <a:txBody>
                    <a:bodyPr/>
                    <a:lstStyle/>
                    <a:p>
                      <a:pPr algn="ctr">
                        <a:lnSpc>
                          <a:spcPct val="115000"/>
                        </a:lnSpc>
                        <a:spcAft>
                          <a:spcPts val="0"/>
                        </a:spcAft>
                      </a:pPr>
                      <a:r>
                        <a:rPr lang="it-IT" sz="1200" dirty="0">
                          <a:solidFill>
                            <a:srgbClr val="000000"/>
                          </a:solidFill>
                          <a:latin typeface="+mn-lt"/>
                          <a:ea typeface="Times New Roman"/>
                          <a:cs typeface="Times New Roman"/>
                        </a:rPr>
                        <a:t>PUGLIA</a:t>
                      </a:r>
                      <a:endParaRPr lang="it-IT" sz="12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855.043</a:t>
                      </a:r>
                      <a:endParaRPr lang="it-IT" sz="12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46.768.718</a:t>
                      </a:r>
                      <a:endParaRPr lang="it-IT" sz="12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2.436.057</a:t>
                      </a:r>
                      <a:endParaRPr lang="it-IT" sz="12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176.783</a:t>
                      </a:r>
                      <a:endParaRPr lang="it-IT" sz="12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435.757</a:t>
                      </a:r>
                      <a:endParaRPr lang="it-IT" sz="12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4.762.626</a:t>
                      </a:r>
                      <a:endParaRPr lang="it-IT" sz="12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237.774</a:t>
                      </a:r>
                      <a:endParaRPr lang="it-IT" sz="12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55.672.758</a:t>
                      </a:r>
                      <a:endParaRPr lang="it-IT" sz="12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8693">
                <a:tc>
                  <a:txBody>
                    <a:bodyPr/>
                    <a:lstStyle/>
                    <a:p>
                      <a:pPr algn="ctr">
                        <a:lnSpc>
                          <a:spcPct val="115000"/>
                        </a:lnSpc>
                        <a:spcAft>
                          <a:spcPts val="0"/>
                        </a:spcAft>
                      </a:pPr>
                      <a:r>
                        <a:rPr lang="it-IT" sz="1200" dirty="0">
                          <a:solidFill>
                            <a:srgbClr val="000000"/>
                          </a:solidFill>
                          <a:latin typeface="+mn-lt"/>
                          <a:ea typeface="Times New Roman"/>
                          <a:cs typeface="Times New Roman"/>
                        </a:rPr>
                        <a:t>SUD E ISOLE</a:t>
                      </a:r>
                      <a:endParaRPr lang="it-IT" sz="12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4.845.957</a:t>
                      </a:r>
                      <a:endParaRPr lang="it-IT" sz="12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243.634.672</a:t>
                      </a:r>
                      <a:endParaRPr lang="it-IT" sz="12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11.239.380</a:t>
                      </a:r>
                      <a:endParaRPr lang="it-IT" sz="12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810.123</a:t>
                      </a:r>
                      <a:endParaRPr lang="it-IT" sz="12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2.425.063</a:t>
                      </a:r>
                      <a:endParaRPr lang="it-IT" sz="12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24.818.034</a:t>
                      </a:r>
                      <a:endParaRPr lang="it-IT" sz="12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2.823.886</a:t>
                      </a:r>
                      <a:endParaRPr lang="it-IT" sz="12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200" dirty="0">
                          <a:solidFill>
                            <a:srgbClr val="000000"/>
                          </a:solidFill>
                          <a:latin typeface="+mn-lt"/>
                          <a:ea typeface="Times New Roman"/>
                          <a:cs typeface="Times New Roman"/>
                        </a:rPr>
                        <a:t>290.597.115</a:t>
                      </a:r>
                      <a:endParaRPr lang="it-IT" sz="12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8693">
                <a:tc>
                  <a:txBody>
                    <a:bodyPr/>
                    <a:lstStyle/>
                    <a:p>
                      <a:pPr algn="ctr">
                        <a:lnSpc>
                          <a:spcPct val="115000"/>
                        </a:lnSpc>
                        <a:spcAft>
                          <a:spcPts val="0"/>
                        </a:spcAft>
                      </a:pPr>
                      <a:r>
                        <a:rPr lang="it-IT" sz="1050" b="1" dirty="0">
                          <a:solidFill>
                            <a:srgbClr val="000000"/>
                          </a:solidFill>
                          <a:latin typeface="+mn-lt"/>
                          <a:ea typeface="Times New Roman"/>
                          <a:cs typeface="Times New Roman"/>
                        </a:rPr>
                        <a:t>ITALIA</a:t>
                      </a:r>
                      <a:endParaRPr lang="it-IT" sz="105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000" b="1" dirty="0">
                          <a:solidFill>
                            <a:srgbClr val="000000"/>
                          </a:solidFill>
                          <a:latin typeface="+mn-lt"/>
                          <a:ea typeface="Times New Roman"/>
                          <a:cs typeface="Times New Roman"/>
                        </a:rPr>
                        <a:t>33.233.992</a:t>
                      </a:r>
                      <a:endParaRPr lang="it-IT" sz="10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000" b="1" dirty="0">
                          <a:solidFill>
                            <a:srgbClr val="000000"/>
                          </a:solidFill>
                          <a:latin typeface="+mn-lt"/>
                          <a:ea typeface="Times New Roman"/>
                          <a:cs typeface="Times New Roman"/>
                        </a:rPr>
                        <a:t>909.702.955</a:t>
                      </a:r>
                      <a:endParaRPr lang="it-IT" sz="10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000" b="1" dirty="0">
                          <a:solidFill>
                            <a:srgbClr val="000000"/>
                          </a:solidFill>
                          <a:latin typeface="+mn-lt"/>
                          <a:ea typeface="Times New Roman"/>
                          <a:cs typeface="Times New Roman"/>
                        </a:rPr>
                        <a:t>43.829.605</a:t>
                      </a:r>
                      <a:endParaRPr lang="it-IT" sz="10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000" b="1" dirty="0">
                          <a:solidFill>
                            <a:srgbClr val="000000"/>
                          </a:solidFill>
                          <a:latin typeface="+mn-lt"/>
                          <a:ea typeface="Times New Roman"/>
                          <a:cs typeface="Times New Roman"/>
                        </a:rPr>
                        <a:t>5.651.385</a:t>
                      </a:r>
                      <a:endParaRPr lang="it-IT" sz="10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000" b="1" dirty="0">
                          <a:solidFill>
                            <a:srgbClr val="000000"/>
                          </a:solidFill>
                          <a:latin typeface="+mn-lt"/>
                          <a:ea typeface="Times New Roman"/>
                          <a:cs typeface="Times New Roman"/>
                        </a:rPr>
                        <a:t>10.816.779</a:t>
                      </a:r>
                      <a:endParaRPr lang="it-IT" sz="10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000" b="1" dirty="0">
                          <a:solidFill>
                            <a:srgbClr val="000000"/>
                          </a:solidFill>
                          <a:latin typeface="+mn-lt"/>
                          <a:ea typeface="Times New Roman"/>
                          <a:cs typeface="Times New Roman"/>
                        </a:rPr>
                        <a:t>198.941.908</a:t>
                      </a:r>
                      <a:endParaRPr lang="it-IT" sz="10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000" b="1" dirty="0">
                          <a:solidFill>
                            <a:srgbClr val="000000"/>
                          </a:solidFill>
                          <a:latin typeface="+mn-lt"/>
                          <a:ea typeface="Times New Roman"/>
                          <a:cs typeface="Times New Roman"/>
                        </a:rPr>
                        <a:t>98.065.610</a:t>
                      </a:r>
                      <a:endParaRPr lang="it-IT" sz="10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1000" b="1" dirty="0">
                          <a:solidFill>
                            <a:srgbClr val="000000"/>
                          </a:solidFill>
                          <a:latin typeface="+mn-lt"/>
                          <a:ea typeface="Times New Roman"/>
                          <a:cs typeface="Times New Roman"/>
                        </a:rPr>
                        <a:t>1.300.242.234</a:t>
                      </a:r>
                      <a:endParaRPr lang="it-IT" sz="1000" dirty="0">
                        <a:latin typeface="+mn-lt"/>
                        <a:ea typeface="Times New Roman"/>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Segnaposto piè di pagina 5"/>
          <p:cNvSpPr>
            <a:spLocks noGrp="1"/>
          </p:cNvSpPr>
          <p:nvPr>
            <p:ph type="ftr" sz="quarter" idx="11"/>
          </p:nvPr>
        </p:nvSpPr>
        <p:spPr>
          <a:xfrm>
            <a:off x="4380072" y="6407944"/>
            <a:ext cx="3288272" cy="365125"/>
          </a:xfrm>
        </p:spPr>
        <p:txBody>
          <a:bodyPr/>
          <a:lstStyle/>
          <a:p>
            <a:r>
              <a:rPr lang="it-IT" dirty="0" smtClean="0"/>
              <a:t>Elaborazione Servizio Economia Locale CCIAA Brindisi</a:t>
            </a:r>
            <a:endParaRPr lang="it-IT"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a:bodyPr>
          <a:lstStyle/>
          <a:p>
            <a:pPr algn="ctr"/>
            <a:r>
              <a:rPr lang="it-IT" sz="2800" dirty="0" smtClean="0">
                <a:solidFill>
                  <a:schemeClr val="accent2">
                    <a:lumMod val="50000"/>
                  </a:schemeClr>
                </a:solidFill>
                <a:effectLst/>
              </a:rPr>
              <a:t>I DEPOSITI E GLI IMPIEGHI</a:t>
            </a:r>
            <a:endParaRPr lang="it-IT" sz="2800" dirty="0">
              <a:solidFill>
                <a:schemeClr val="accent2">
                  <a:lumMod val="50000"/>
                </a:schemeClr>
              </a:solidFill>
              <a:effectLst/>
            </a:endParaRPr>
          </a:p>
        </p:txBody>
      </p:sp>
      <p:sp>
        <p:nvSpPr>
          <p:cNvPr id="6" name="Segnaposto testo 5"/>
          <p:cNvSpPr>
            <a:spLocks noGrp="1"/>
          </p:cNvSpPr>
          <p:nvPr>
            <p:ph type="body" idx="1"/>
          </p:nvPr>
        </p:nvSpPr>
        <p:spPr/>
        <p:txBody>
          <a:bodyPr>
            <a:noAutofit/>
          </a:bodyPr>
          <a:lstStyle/>
          <a:p>
            <a:pPr algn="just"/>
            <a:r>
              <a:rPr lang="it-IT" sz="1000" dirty="0" smtClean="0"/>
              <a:t>Riguardo ai depositi  la provincia di Brindisi, passando da 4,3 miliardi di euro del 2012 a 4,4 miliardi di euro del 2013, registra un discreto incremento (+ 2,1%), in linea col dato nazionale (+2%), anche se inferiore rispetto al  dato regionale (+3,7 %) e dell’area sud (+3,2%).</a:t>
            </a:r>
            <a:endParaRPr lang="it-IT" sz="1000" dirty="0"/>
          </a:p>
        </p:txBody>
      </p:sp>
      <p:sp>
        <p:nvSpPr>
          <p:cNvPr id="8" name="Segnaposto testo 7"/>
          <p:cNvSpPr>
            <a:spLocks noGrp="1"/>
          </p:cNvSpPr>
          <p:nvPr>
            <p:ph type="body" sz="half" idx="3"/>
          </p:nvPr>
        </p:nvSpPr>
        <p:spPr/>
        <p:txBody>
          <a:bodyPr>
            <a:noAutofit/>
          </a:bodyPr>
          <a:lstStyle/>
          <a:p>
            <a:pPr algn="just"/>
            <a:r>
              <a:rPr lang="it-IT" sz="1000" dirty="0" smtClean="0"/>
              <a:t>Gli impieghi bancari provinciali , alla data del 31 dicembre 2013, hanno raggiunto un valore di 3.996 milioni di euro, registrando un decremento dell’1,7% rispetto allo stesso periodo dell’anno precedente, nettamente inferiore al decremento regionale (-3,9%) e  nazionale (-3,8% ).</a:t>
            </a:r>
            <a:endParaRPr lang="it-IT" sz="1000" dirty="0"/>
          </a:p>
        </p:txBody>
      </p:sp>
      <p:sp>
        <p:nvSpPr>
          <p:cNvPr id="2" name="Segnaposto piè di pagina 1"/>
          <p:cNvSpPr>
            <a:spLocks noGrp="1"/>
          </p:cNvSpPr>
          <p:nvPr>
            <p:ph type="ftr" sz="quarter" idx="11"/>
          </p:nvPr>
        </p:nvSpPr>
        <p:spPr>
          <a:xfrm>
            <a:off x="4380072" y="6407944"/>
            <a:ext cx="3504296" cy="365125"/>
          </a:xfrm>
        </p:spPr>
        <p:txBody>
          <a:bodyPr/>
          <a:lstStyle/>
          <a:p>
            <a:r>
              <a:rPr lang="it-IT" dirty="0" smtClean="0"/>
              <a:t>Elaborazione Servizio Economia Locale CCIAA Brindisi</a:t>
            </a:r>
            <a:endParaRPr lang="it-IT" dirty="0"/>
          </a:p>
        </p:txBody>
      </p:sp>
      <p:graphicFrame>
        <p:nvGraphicFramePr>
          <p:cNvPr id="18" name="Segnaposto contenuto 17"/>
          <p:cNvGraphicFramePr>
            <a:graphicFrameLocks noGrp="1"/>
          </p:cNvGraphicFramePr>
          <p:nvPr>
            <p:ph sz="quarter" idx="2"/>
          </p:nvPr>
        </p:nvGraphicFramePr>
        <p:xfrm>
          <a:off x="457200" y="1444625"/>
          <a:ext cx="4040188" cy="39417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9" name="Segnaposto contenuto 18"/>
          <p:cNvGraphicFramePr>
            <a:graphicFrameLocks noGrp="1"/>
          </p:cNvGraphicFramePr>
          <p:nvPr>
            <p:ph sz="quarter" idx="4"/>
          </p:nvPr>
        </p:nvGraphicFramePr>
        <p:xfrm>
          <a:off x="4645025" y="1444625"/>
          <a:ext cx="4041775" cy="39417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1196752"/>
            <a:ext cx="8424936" cy="432048"/>
          </a:xfrm>
        </p:spPr>
        <p:txBody>
          <a:bodyPr>
            <a:noAutofit/>
          </a:bodyPr>
          <a:lstStyle/>
          <a:p>
            <a:pPr algn="ctr">
              <a:buNone/>
            </a:pPr>
            <a:r>
              <a:rPr lang="it-IT" sz="2400" b="1" dirty="0" smtClean="0">
                <a:solidFill>
                  <a:schemeClr val="accent2">
                    <a:lumMod val="50000"/>
                  </a:schemeClr>
                </a:solidFill>
              </a:rPr>
              <a:t>Domande di marchi brevetti e Totale  2005 -2013</a:t>
            </a:r>
            <a:endParaRPr lang="it-IT" sz="2400" b="1" dirty="0">
              <a:solidFill>
                <a:schemeClr val="accent2">
                  <a:lumMod val="50000"/>
                </a:schemeClr>
              </a:solidFill>
            </a:endParaRPr>
          </a:p>
        </p:txBody>
      </p:sp>
      <p:sp>
        <p:nvSpPr>
          <p:cNvPr id="2" name="Titolo 1"/>
          <p:cNvSpPr>
            <a:spLocks noGrp="1"/>
          </p:cNvSpPr>
          <p:nvPr>
            <p:ph type="title"/>
          </p:nvPr>
        </p:nvSpPr>
        <p:spPr>
          <a:xfrm>
            <a:off x="251520" y="260648"/>
            <a:ext cx="8640960" cy="756000"/>
          </a:xfrm>
          <a:ln>
            <a:noFill/>
          </a:ln>
        </p:spPr>
        <p:style>
          <a:lnRef idx="2">
            <a:schemeClr val="accent1"/>
          </a:lnRef>
          <a:fillRef idx="1">
            <a:schemeClr val="lt1"/>
          </a:fillRef>
          <a:effectRef idx="0">
            <a:schemeClr val="accent1"/>
          </a:effectRef>
          <a:fontRef idx="minor">
            <a:schemeClr val="dk1"/>
          </a:fontRef>
        </p:style>
        <p:txBody>
          <a:bodyPr>
            <a:noAutofit/>
          </a:bodyPr>
          <a:lstStyle/>
          <a:p>
            <a:pPr algn="ctr"/>
            <a:r>
              <a:rPr lang="it-IT" sz="2800" b="1" cap="none" dirty="0" smtClean="0">
                <a:solidFill>
                  <a:schemeClr val="accent2">
                    <a:lumMod val="50000"/>
                  </a:schemeClr>
                </a:solidFill>
                <a:effectLst/>
                <a:latin typeface="+mj-lt"/>
                <a:ea typeface="Tahoma" pitchFamily="34" charset="0"/>
                <a:cs typeface="Tahoma" pitchFamily="34" charset="0"/>
              </a:rPr>
              <a:t>L’innovazione</a:t>
            </a:r>
            <a:br>
              <a:rPr lang="it-IT" sz="2800" b="1" cap="none" dirty="0" smtClean="0">
                <a:solidFill>
                  <a:schemeClr val="accent2">
                    <a:lumMod val="50000"/>
                  </a:schemeClr>
                </a:solidFill>
                <a:effectLst/>
                <a:latin typeface="+mj-lt"/>
                <a:ea typeface="Tahoma" pitchFamily="34" charset="0"/>
                <a:cs typeface="Tahoma" pitchFamily="34" charset="0"/>
              </a:rPr>
            </a:br>
            <a:r>
              <a:rPr lang="it-IT" sz="2800" b="1" cap="none" dirty="0" smtClean="0">
                <a:ln w="10541" cmpd="sng">
                  <a:solidFill>
                    <a:schemeClr val="accent1">
                      <a:shade val="88000"/>
                      <a:satMod val="110000"/>
                    </a:schemeClr>
                  </a:solidFill>
                  <a:prstDash val="solid"/>
                </a:ln>
                <a:solidFill>
                  <a:schemeClr val="accent2">
                    <a:lumMod val="50000"/>
                  </a:schemeClr>
                </a:solidFill>
                <a:effectLst/>
                <a:latin typeface="+mj-lt"/>
                <a:ea typeface="Tahoma" pitchFamily="34" charset="0"/>
                <a:cs typeface="Tahoma" pitchFamily="34" charset="0"/>
              </a:rPr>
              <a:t>I brevetti italiani</a:t>
            </a:r>
            <a:endParaRPr lang="it-IT" sz="2800" b="1" cap="none" dirty="0">
              <a:solidFill>
                <a:schemeClr val="accent2">
                  <a:lumMod val="50000"/>
                </a:schemeClr>
              </a:solidFill>
              <a:effectLst/>
              <a:latin typeface="+mj-lt"/>
              <a:ea typeface="Tahoma" pitchFamily="34" charset="0"/>
              <a:cs typeface="Tahoma" pitchFamily="34" charset="0"/>
            </a:endParaRPr>
          </a:p>
        </p:txBody>
      </p:sp>
      <p:sp>
        <p:nvSpPr>
          <p:cNvPr id="16385" name="Rectangle 1"/>
          <p:cNvSpPr>
            <a:spLocks noChangeArrowheads="1"/>
          </p:cNvSpPr>
          <p:nvPr/>
        </p:nvSpPr>
        <p:spPr bwMode="auto">
          <a:xfrm>
            <a:off x="1475656" y="5717869"/>
            <a:ext cx="648072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l" defTabSz="914400" rtl="0" eaLnBrk="1" fontAlgn="base" latinLnBrk="0" hangingPunct="1">
              <a:lnSpc>
                <a:spcPct val="100000"/>
              </a:lnSpc>
              <a:spcBef>
                <a:spcPct val="0"/>
              </a:spcBef>
              <a:spcAft>
                <a:spcPct val="0"/>
              </a:spcAft>
              <a:buClrTx/>
              <a:buSzTx/>
              <a:buFontTx/>
              <a:buNone/>
              <a:tabLst/>
            </a:pPr>
            <a:r>
              <a:rPr kumimoji="0" lang="it-IT" sz="1100" b="0" i="1" u="none" strike="noStrike" cap="none" normalizeH="0" baseline="0" dirty="0" smtClean="0">
                <a:ln>
                  <a:noFill/>
                </a:ln>
                <a:solidFill>
                  <a:schemeClr val="tx1"/>
                </a:solidFill>
                <a:effectLst/>
                <a:latin typeface="Tahoma" pitchFamily="34" charset="0"/>
                <a:ea typeface="Tahoma" pitchFamily="34" charset="0"/>
                <a:cs typeface="Tahoma" pitchFamily="34" charset="0"/>
              </a:rPr>
              <a:t>Fonte: Ministero dello sviluppo Economico-Ufficio italiano Brevetti e March</a:t>
            </a:r>
            <a:r>
              <a:rPr kumimoji="0" lang="it-IT" sz="1400" b="0" i="1" u="none" strike="noStrike" cap="none" normalizeH="0" baseline="0" dirty="0" smtClean="0">
                <a:ln>
                  <a:noFill/>
                </a:ln>
                <a:solidFill>
                  <a:schemeClr val="tx1"/>
                </a:solidFill>
                <a:effectLst/>
                <a:latin typeface="Tahoma" pitchFamily="34" charset="0"/>
                <a:ea typeface="Tahoma" pitchFamily="34" charset="0"/>
                <a:cs typeface="Tahoma" pitchFamily="34" charset="0"/>
              </a:rPr>
              <a:t>i</a:t>
            </a:r>
            <a:endParaRPr kumimoji="0" lang="it-IT" sz="11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it-IT" sz="14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Grafico 5"/>
          <p:cNvGraphicFramePr/>
          <p:nvPr/>
        </p:nvGraphicFramePr>
        <p:xfrm>
          <a:off x="611560" y="1556792"/>
          <a:ext cx="7920880" cy="4104456"/>
        </p:xfrm>
        <a:graphic>
          <a:graphicData uri="http://schemas.openxmlformats.org/drawingml/2006/chart">
            <c:chart xmlns:c="http://schemas.openxmlformats.org/drawingml/2006/chart" xmlns:r="http://schemas.openxmlformats.org/officeDocument/2006/relationships" r:id="rId2"/>
          </a:graphicData>
        </a:graphic>
      </p:graphicFrame>
      <p:sp>
        <p:nvSpPr>
          <p:cNvPr id="7" name="Segnaposto piè di pagina 6"/>
          <p:cNvSpPr>
            <a:spLocks noGrp="1"/>
          </p:cNvSpPr>
          <p:nvPr>
            <p:ph type="ftr" sz="quarter" idx="11"/>
          </p:nvPr>
        </p:nvSpPr>
        <p:spPr>
          <a:xfrm>
            <a:off x="4380072" y="6407944"/>
            <a:ext cx="3720320" cy="365125"/>
          </a:xfrm>
        </p:spPr>
        <p:txBody>
          <a:bodyPr/>
          <a:lstStyle/>
          <a:p>
            <a:r>
              <a:rPr lang="it-IT" dirty="0" smtClean="0"/>
              <a:t>Elaborazione Servizio Economia Locale CCIAA Brindisi</a:t>
            </a:r>
            <a:endParaRPr lang="it-IT"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1052736"/>
            <a:ext cx="8784976" cy="792088"/>
          </a:xfrm>
        </p:spPr>
        <p:txBody>
          <a:bodyPr>
            <a:noAutofit/>
          </a:bodyPr>
          <a:lstStyle/>
          <a:p>
            <a:pPr>
              <a:buNone/>
            </a:pPr>
            <a:r>
              <a:rPr lang="it-IT" sz="2400" dirty="0" smtClean="0">
                <a:ln w="10541" cmpd="sng">
                  <a:solidFill>
                    <a:schemeClr val="accent1">
                      <a:shade val="88000"/>
                      <a:satMod val="110000"/>
                    </a:schemeClr>
                  </a:solidFill>
                  <a:prstDash val="solid"/>
                </a:ln>
                <a:solidFill>
                  <a:schemeClr val="accent2">
                    <a:lumMod val="50000"/>
                  </a:schemeClr>
                </a:solidFill>
                <a:ea typeface="Tahoma" pitchFamily="34" charset="0"/>
                <a:cs typeface="Tahoma" pitchFamily="34" charset="0"/>
              </a:rPr>
              <a:t>Andamento della popolazione residente in Brindisi e provincia. </a:t>
            </a:r>
          </a:p>
          <a:p>
            <a:pPr algn="ctr">
              <a:buNone/>
            </a:pPr>
            <a:r>
              <a:rPr lang="it-IT" sz="2400" dirty="0" smtClean="0">
                <a:ln w="10541" cmpd="sng">
                  <a:solidFill>
                    <a:schemeClr val="accent1">
                      <a:shade val="88000"/>
                      <a:satMod val="110000"/>
                    </a:schemeClr>
                  </a:solidFill>
                  <a:prstDash val="solid"/>
                </a:ln>
                <a:solidFill>
                  <a:schemeClr val="accent2">
                    <a:lumMod val="50000"/>
                  </a:schemeClr>
                </a:solidFill>
                <a:ea typeface="Tahoma" pitchFamily="34" charset="0"/>
                <a:cs typeface="Tahoma" pitchFamily="34" charset="0"/>
              </a:rPr>
              <a:t>2001 - 2012</a:t>
            </a:r>
            <a:endParaRPr lang="it-IT" sz="2400" dirty="0">
              <a:ln w="10541" cmpd="sng">
                <a:solidFill>
                  <a:schemeClr val="accent1">
                    <a:shade val="88000"/>
                    <a:satMod val="110000"/>
                  </a:schemeClr>
                </a:solidFill>
                <a:prstDash val="solid"/>
              </a:ln>
              <a:solidFill>
                <a:schemeClr val="accent2">
                  <a:lumMod val="50000"/>
                </a:schemeClr>
              </a:solidFill>
              <a:ea typeface="Tahoma" pitchFamily="34" charset="0"/>
              <a:cs typeface="Tahoma" pitchFamily="34" charset="0"/>
            </a:endParaRPr>
          </a:p>
        </p:txBody>
      </p:sp>
      <p:sp>
        <p:nvSpPr>
          <p:cNvPr id="2" name="Titolo 1"/>
          <p:cNvSpPr>
            <a:spLocks noGrp="1"/>
          </p:cNvSpPr>
          <p:nvPr>
            <p:ph type="title"/>
          </p:nvPr>
        </p:nvSpPr>
        <p:spPr>
          <a:xfrm>
            <a:off x="251520" y="274638"/>
            <a:ext cx="8640960" cy="612000"/>
          </a:xfrm>
          <a:ln>
            <a:noFill/>
          </a:ln>
        </p:spPr>
        <p:style>
          <a:lnRef idx="2">
            <a:schemeClr val="accent1"/>
          </a:lnRef>
          <a:fillRef idx="1">
            <a:schemeClr val="lt1"/>
          </a:fillRef>
          <a:effectRef idx="0">
            <a:schemeClr val="accent1"/>
          </a:effectRef>
          <a:fontRef idx="minor">
            <a:schemeClr val="dk1"/>
          </a:fontRef>
        </p:style>
        <p:txBody>
          <a:bodyPr>
            <a:noAutofit/>
          </a:bodyPr>
          <a:lstStyle/>
          <a:p>
            <a:pPr algn="ctr"/>
            <a:r>
              <a:rPr lang="it-IT" sz="2800" b="1" cap="none" dirty="0" smtClean="0">
                <a:solidFill>
                  <a:schemeClr val="accent2">
                    <a:lumMod val="50000"/>
                  </a:schemeClr>
                </a:solidFill>
                <a:effectLst/>
                <a:latin typeface="+mj-lt"/>
                <a:ea typeface="Tahoma" pitchFamily="34" charset="0"/>
                <a:cs typeface="Tahoma" pitchFamily="34" charset="0"/>
              </a:rPr>
              <a:t>La popolazione</a:t>
            </a:r>
            <a:br>
              <a:rPr lang="it-IT" sz="2800" b="1" cap="none" dirty="0" smtClean="0">
                <a:solidFill>
                  <a:schemeClr val="accent2">
                    <a:lumMod val="50000"/>
                  </a:schemeClr>
                </a:solidFill>
                <a:effectLst/>
                <a:latin typeface="+mj-lt"/>
                <a:ea typeface="Tahoma" pitchFamily="34" charset="0"/>
                <a:cs typeface="Tahoma" pitchFamily="34" charset="0"/>
              </a:rPr>
            </a:br>
            <a:r>
              <a:rPr lang="it-IT" sz="2800" b="1" cap="none" dirty="0" smtClean="0">
                <a:ln w="10541" cmpd="sng">
                  <a:solidFill>
                    <a:schemeClr val="accent1">
                      <a:shade val="88000"/>
                      <a:satMod val="110000"/>
                    </a:schemeClr>
                  </a:solidFill>
                  <a:prstDash val="solid"/>
                </a:ln>
                <a:solidFill>
                  <a:schemeClr val="accent2">
                    <a:lumMod val="50000"/>
                  </a:schemeClr>
                </a:solidFill>
                <a:effectLst/>
                <a:latin typeface="+mj-lt"/>
                <a:ea typeface="Tahoma" pitchFamily="34" charset="0"/>
                <a:cs typeface="Tahoma" pitchFamily="34" charset="0"/>
              </a:rPr>
              <a:t>La popolazione residente</a:t>
            </a:r>
            <a:endParaRPr lang="it-IT" sz="2800" b="1" cap="none" dirty="0">
              <a:solidFill>
                <a:schemeClr val="accent2">
                  <a:lumMod val="50000"/>
                </a:schemeClr>
              </a:solidFill>
              <a:effectLst/>
              <a:latin typeface="+mj-lt"/>
              <a:ea typeface="Tahoma" pitchFamily="34" charset="0"/>
              <a:cs typeface="Tahoma" pitchFamily="34" charset="0"/>
            </a:endParaRPr>
          </a:p>
        </p:txBody>
      </p:sp>
      <p:graphicFrame>
        <p:nvGraphicFramePr>
          <p:cNvPr id="5" name="Grafico 4"/>
          <p:cNvGraphicFramePr/>
          <p:nvPr/>
        </p:nvGraphicFramePr>
        <p:xfrm>
          <a:off x="755576" y="1933040"/>
          <a:ext cx="7992888" cy="3944232"/>
        </p:xfrm>
        <a:graphic>
          <a:graphicData uri="http://schemas.openxmlformats.org/drawingml/2006/chart">
            <c:chart xmlns:c="http://schemas.openxmlformats.org/drawingml/2006/chart" xmlns:r="http://schemas.openxmlformats.org/officeDocument/2006/relationships" r:id="rId2"/>
          </a:graphicData>
        </a:graphic>
      </p:graphicFrame>
      <p:sp>
        <p:nvSpPr>
          <p:cNvPr id="15361" name="Rectangle 1"/>
          <p:cNvSpPr>
            <a:spLocks noChangeArrowheads="1"/>
          </p:cNvSpPr>
          <p:nvPr/>
        </p:nvSpPr>
        <p:spPr bwMode="auto">
          <a:xfrm>
            <a:off x="1691680" y="5721043"/>
            <a:ext cx="2267744"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pPr>
            <a:r>
              <a:rPr kumimoji="0" lang="it-IT" sz="1200" b="0" i="1" u="none" strike="noStrike" cap="none" normalizeH="0" baseline="0" dirty="0" smtClean="0">
                <a:ln>
                  <a:noFill/>
                </a:ln>
                <a:solidFill>
                  <a:schemeClr val="tx1"/>
                </a:solidFill>
                <a:effectLst/>
                <a:latin typeface="Tahoma" pitchFamily="34" charset="0"/>
                <a:ea typeface="Tahoma" pitchFamily="34" charset="0"/>
                <a:cs typeface="Tahoma" pitchFamily="34" charset="0"/>
              </a:rPr>
              <a:t>Fonte: ISTAT</a:t>
            </a:r>
            <a:endParaRPr kumimoji="0" lang="it-IT" sz="12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p:txBody>
      </p:sp>
      <p:graphicFrame>
        <p:nvGraphicFramePr>
          <p:cNvPr id="6" name="Grafico 5"/>
          <p:cNvGraphicFramePr/>
          <p:nvPr/>
        </p:nvGraphicFramePr>
        <p:xfrm>
          <a:off x="251520" y="1916833"/>
          <a:ext cx="8640960" cy="3960440"/>
        </p:xfrm>
        <a:graphic>
          <a:graphicData uri="http://schemas.openxmlformats.org/drawingml/2006/chart">
            <c:chart xmlns:c="http://schemas.openxmlformats.org/drawingml/2006/chart" xmlns:r="http://schemas.openxmlformats.org/officeDocument/2006/relationships" r:id="rId3"/>
          </a:graphicData>
        </a:graphic>
      </p:graphicFrame>
      <p:sp>
        <p:nvSpPr>
          <p:cNvPr id="7" name="Segnaposto piè di pagina 6"/>
          <p:cNvSpPr>
            <a:spLocks noGrp="1"/>
          </p:cNvSpPr>
          <p:nvPr>
            <p:ph type="ftr" sz="quarter" idx="11"/>
          </p:nvPr>
        </p:nvSpPr>
        <p:spPr>
          <a:xfrm>
            <a:off x="4427984" y="6165305"/>
            <a:ext cx="3216264" cy="432047"/>
          </a:xfrm>
        </p:spPr>
        <p:txBody>
          <a:bodyPr/>
          <a:lstStyle/>
          <a:p>
            <a:r>
              <a:rPr lang="it-IT" dirty="0" smtClean="0"/>
              <a:t>Elaborazione Servizio Economia Locale CCIAA Brindisi</a:t>
            </a:r>
            <a:endParaRPr lang="it-IT"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a:xfrm>
            <a:off x="4380072" y="6407944"/>
            <a:ext cx="3576304" cy="365125"/>
          </a:xfrm>
        </p:spPr>
        <p:txBody>
          <a:bodyPr/>
          <a:lstStyle/>
          <a:p>
            <a:r>
              <a:rPr lang="it-IT" dirty="0" smtClean="0"/>
              <a:t>Elaborazione Servizio Economia Locale CCIAA Brindisi</a:t>
            </a:r>
            <a:endParaRPr lang="it-IT" dirty="0"/>
          </a:p>
        </p:txBody>
      </p:sp>
      <p:sp>
        <p:nvSpPr>
          <p:cNvPr id="4" name="Titolo 3"/>
          <p:cNvSpPr>
            <a:spLocks noGrp="1"/>
          </p:cNvSpPr>
          <p:nvPr>
            <p:ph type="title"/>
          </p:nvPr>
        </p:nvSpPr>
        <p:spPr>
          <a:xfrm>
            <a:off x="457200" y="274638"/>
            <a:ext cx="8229600" cy="634082"/>
          </a:xfrm>
        </p:spPr>
        <p:txBody>
          <a:bodyPr>
            <a:noAutofit/>
          </a:bodyPr>
          <a:lstStyle/>
          <a:p>
            <a:pPr algn="ctr"/>
            <a:r>
              <a:rPr lang="it-IT" sz="2800" dirty="0" smtClean="0">
                <a:solidFill>
                  <a:schemeClr val="accent2">
                    <a:lumMod val="50000"/>
                  </a:schemeClr>
                </a:solidFill>
                <a:effectLst/>
              </a:rPr>
              <a:t>LE</a:t>
            </a:r>
            <a:r>
              <a:rPr lang="it-IT" sz="2800" baseline="0" dirty="0" smtClean="0">
                <a:solidFill>
                  <a:schemeClr val="accent2">
                    <a:lumMod val="50000"/>
                  </a:schemeClr>
                </a:solidFill>
                <a:effectLst/>
              </a:rPr>
              <a:t> INFRASTRUTTURE PROVINCIALI</a:t>
            </a:r>
            <a:br>
              <a:rPr lang="it-IT" sz="2800" baseline="0" dirty="0" smtClean="0">
                <a:solidFill>
                  <a:schemeClr val="accent2">
                    <a:lumMod val="50000"/>
                  </a:schemeClr>
                </a:solidFill>
                <a:effectLst/>
              </a:rPr>
            </a:br>
            <a:r>
              <a:rPr lang="it-IT" sz="2800" i="1" dirty="0" smtClean="0">
                <a:solidFill>
                  <a:schemeClr val="accent2">
                    <a:lumMod val="50000"/>
                  </a:schemeClr>
                </a:solidFill>
                <a:effectLst/>
              </a:rPr>
              <a:t>Il porto</a:t>
            </a:r>
            <a:endParaRPr lang="it-IT" sz="2800" i="1" dirty="0">
              <a:solidFill>
                <a:schemeClr val="accent2">
                  <a:lumMod val="50000"/>
                </a:schemeClr>
              </a:solidFill>
              <a:effectLst/>
            </a:endParaRPr>
          </a:p>
        </p:txBody>
      </p:sp>
      <p:pic>
        <p:nvPicPr>
          <p:cNvPr id="49154" name="Picture 2" descr="C:\Users\cbr0091\AppData\Local\Microsoft\Windows\Temporary Internet Files\Content.IE5\SZH73JYY\MC900318310[1].wmf"/>
          <p:cNvPicPr>
            <a:picLocks noChangeAspect="1" noChangeArrowheads="1"/>
          </p:cNvPicPr>
          <p:nvPr/>
        </p:nvPicPr>
        <p:blipFill>
          <a:blip r:embed="rId2" cstate="print"/>
          <a:srcRect/>
          <a:stretch>
            <a:fillRect/>
          </a:stretch>
        </p:blipFill>
        <p:spPr bwMode="auto">
          <a:xfrm>
            <a:off x="6804248" y="548680"/>
            <a:ext cx="1824228" cy="1047447"/>
          </a:xfrm>
          <a:prstGeom prst="rect">
            <a:avLst/>
          </a:prstGeom>
          <a:noFill/>
        </p:spPr>
      </p:pic>
      <p:sp>
        <p:nvSpPr>
          <p:cNvPr id="8" name="Ovale 7"/>
          <p:cNvSpPr/>
          <p:nvPr/>
        </p:nvSpPr>
        <p:spPr>
          <a:xfrm>
            <a:off x="2123728" y="5373216"/>
            <a:ext cx="4896544" cy="9864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Var.% 2013/2001</a:t>
            </a:r>
          </a:p>
          <a:p>
            <a:pPr algn="ctr"/>
            <a:r>
              <a:rPr lang="it-IT" b="1" dirty="0" smtClean="0"/>
              <a:t>-45,54%</a:t>
            </a:r>
            <a:endParaRPr lang="it-IT" dirty="0"/>
          </a:p>
        </p:txBody>
      </p:sp>
      <p:sp>
        <p:nvSpPr>
          <p:cNvPr id="9" name="Segnaposto contenuto 8"/>
          <p:cNvSpPr>
            <a:spLocks noGrp="1"/>
          </p:cNvSpPr>
          <p:nvPr>
            <p:ph idx="1"/>
          </p:nvPr>
        </p:nvSpPr>
        <p:spPr>
          <a:xfrm>
            <a:off x="457200" y="1340768"/>
            <a:ext cx="8229600" cy="4666523"/>
          </a:xfrm>
        </p:spPr>
        <p:txBody>
          <a:bodyPr/>
          <a:lstStyle/>
          <a:p>
            <a:pPr marL="0" indent="0">
              <a:buNone/>
            </a:pPr>
            <a:endParaRPr lang="it-IT" dirty="0" smtClean="0"/>
          </a:p>
          <a:p>
            <a:pPr marL="0" indent="0">
              <a:buNone/>
            </a:pPr>
            <a:endParaRPr lang="it-IT" dirty="0"/>
          </a:p>
        </p:txBody>
      </p:sp>
      <p:graphicFrame>
        <p:nvGraphicFramePr>
          <p:cNvPr id="10" name="Grafico 9"/>
          <p:cNvGraphicFramePr/>
          <p:nvPr/>
        </p:nvGraphicFramePr>
        <p:xfrm>
          <a:off x="251520" y="2492897"/>
          <a:ext cx="8568952" cy="2448271"/>
        </p:xfrm>
        <a:graphic>
          <a:graphicData uri="http://schemas.openxmlformats.org/drawingml/2006/chart">
            <c:chart xmlns:c="http://schemas.openxmlformats.org/drawingml/2006/chart" xmlns:r="http://schemas.openxmlformats.org/officeDocument/2006/relationships" r:id="rId3"/>
          </a:graphicData>
        </a:graphic>
      </p:graphicFrame>
      <p:sp>
        <p:nvSpPr>
          <p:cNvPr id="11" name="Rettangolo 10"/>
          <p:cNvSpPr/>
          <p:nvPr/>
        </p:nvSpPr>
        <p:spPr>
          <a:xfrm>
            <a:off x="251520" y="1700808"/>
            <a:ext cx="8496944" cy="830997"/>
          </a:xfrm>
          <a:prstGeom prst="rect">
            <a:avLst/>
          </a:prstGeom>
        </p:spPr>
        <p:txBody>
          <a:bodyPr wrap="square">
            <a:spAutoFit/>
          </a:bodyPr>
          <a:lstStyle/>
          <a:p>
            <a:pPr algn="ctr"/>
            <a:r>
              <a:rPr lang="it-IT" sz="2400" b="1" dirty="0" smtClean="0">
                <a:solidFill>
                  <a:schemeClr val="accent2">
                    <a:lumMod val="50000"/>
                  </a:schemeClr>
                </a:solidFill>
              </a:rPr>
              <a:t>Movimento portuale di passeggeri della provincia di Brindisi (al netto dei transiti ). Periodo 2001-2013</a:t>
            </a:r>
            <a:endParaRPr lang="it-IT" sz="2400" dirty="0">
              <a:solidFill>
                <a:schemeClr val="accent2">
                  <a:lumMod val="50000"/>
                </a:schemeClr>
              </a:solidFill>
            </a:endParaRPr>
          </a:p>
        </p:txBody>
      </p:sp>
      <p:sp>
        <p:nvSpPr>
          <p:cNvPr id="12" name="Rettangolo 11"/>
          <p:cNvSpPr/>
          <p:nvPr/>
        </p:nvSpPr>
        <p:spPr>
          <a:xfrm>
            <a:off x="1331640" y="5085184"/>
            <a:ext cx="5238328" cy="261610"/>
          </a:xfrm>
          <a:prstGeom prst="rect">
            <a:avLst/>
          </a:prstGeom>
        </p:spPr>
        <p:txBody>
          <a:bodyPr wrap="square">
            <a:spAutoFit/>
          </a:bodyPr>
          <a:lstStyle/>
          <a:p>
            <a:pPr lvl="0" indent="323850" algn="just" fontAlgn="base">
              <a:spcBef>
                <a:spcPct val="0"/>
              </a:spcBef>
              <a:spcAft>
                <a:spcPct val="0"/>
              </a:spcAft>
            </a:pPr>
            <a:r>
              <a:rPr lang="it-IT" sz="1100" i="1" dirty="0" smtClean="0">
                <a:solidFill>
                  <a:srgbClr val="000000"/>
                </a:solidFill>
                <a:latin typeface="Tahoma" pitchFamily="34" charset="0"/>
                <a:ea typeface="Tahoma" pitchFamily="34" charset="0"/>
                <a:cs typeface="Tahoma" pitchFamily="34" charset="0"/>
              </a:rPr>
              <a:t>Fonte:Ns. Elaborazione su dati Avvisatore Marittimo del Porto di Brindisi</a:t>
            </a:r>
            <a:endParaRPr lang="it-IT" sz="1100" dirty="0" smtClean="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3568" y="1124744"/>
            <a:ext cx="7776864" cy="5040560"/>
          </a:xfrm>
          <a:ln>
            <a:noFill/>
          </a:ln>
        </p:spPr>
        <p:txBody>
          <a:bodyPr>
            <a:normAutofit lnSpcReduction="10000"/>
          </a:bodyPr>
          <a:lstStyle/>
          <a:p>
            <a:pPr algn="ctr">
              <a:buNone/>
            </a:pPr>
            <a:r>
              <a:rPr lang="it-IT" sz="2800" dirty="0" smtClean="0">
                <a:ln w="10541" cmpd="sng">
                  <a:solidFill>
                    <a:schemeClr val="accent1">
                      <a:shade val="88000"/>
                      <a:satMod val="110000"/>
                    </a:schemeClr>
                  </a:solidFill>
                  <a:prstDash val="solid"/>
                </a:ln>
                <a:solidFill>
                  <a:schemeClr val="accent2">
                    <a:lumMod val="50000"/>
                  </a:schemeClr>
                </a:solidFill>
                <a:ea typeface="Tahoma" pitchFamily="34" charset="0"/>
                <a:cs typeface="Tahoma" pitchFamily="34" charset="0"/>
              </a:rPr>
              <a:t>Passeggeri e mezzi movimentati</a:t>
            </a:r>
            <a:endParaRPr lang="it-IT" sz="2000" dirty="0" smtClean="0">
              <a:ln w="10541" cmpd="sng">
                <a:solidFill>
                  <a:schemeClr val="accent1">
                    <a:shade val="88000"/>
                    <a:satMod val="110000"/>
                  </a:schemeClr>
                </a:solidFill>
                <a:prstDash val="solid"/>
              </a:ln>
              <a:solidFill>
                <a:srgbClr val="006600"/>
              </a:solidFill>
              <a:latin typeface="Tahoma" pitchFamily="34" charset="0"/>
              <a:ea typeface="Tahoma" pitchFamily="34" charset="0"/>
              <a:cs typeface="Tahoma" pitchFamily="34" charset="0"/>
            </a:endParaRPr>
          </a:p>
          <a:p>
            <a:pPr algn="ctr">
              <a:buNone/>
            </a:pPr>
            <a:endParaRPr lang="it-IT" sz="2000" dirty="0" smtClean="0">
              <a:ln w="10541" cmpd="sng">
                <a:solidFill>
                  <a:schemeClr val="accent1">
                    <a:shade val="88000"/>
                    <a:satMod val="110000"/>
                  </a:schemeClr>
                </a:solidFill>
                <a:prstDash val="solid"/>
              </a:ln>
              <a:solidFill>
                <a:srgbClr val="006600"/>
              </a:solidFill>
              <a:latin typeface="Tahoma" pitchFamily="34" charset="0"/>
              <a:ea typeface="Tahoma" pitchFamily="34" charset="0"/>
              <a:cs typeface="Tahoma" pitchFamily="34" charset="0"/>
            </a:endParaRPr>
          </a:p>
          <a:p>
            <a:pPr algn="ctr">
              <a:buNone/>
            </a:pPr>
            <a:endParaRPr lang="it-IT" sz="2000" dirty="0" smtClean="0">
              <a:ln w="10541" cmpd="sng">
                <a:solidFill>
                  <a:schemeClr val="accent1">
                    <a:shade val="88000"/>
                    <a:satMod val="110000"/>
                  </a:schemeClr>
                </a:solidFill>
                <a:prstDash val="solid"/>
              </a:ln>
              <a:solidFill>
                <a:srgbClr val="006600"/>
              </a:solidFill>
              <a:latin typeface="Tahoma" pitchFamily="34" charset="0"/>
              <a:ea typeface="Tahoma" pitchFamily="34" charset="0"/>
              <a:cs typeface="Tahoma" pitchFamily="34" charset="0"/>
            </a:endParaRPr>
          </a:p>
          <a:p>
            <a:pPr algn="ctr">
              <a:buNone/>
            </a:pPr>
            <a:endParaRPr lang="it-IT" sz="2000" dirty="0" smtClean="0">
              <a:ln w="10541" cmpd="sng">
                <a:solidFill>
                  <a:schemeClr val="accent1">
                    <a:shade val="88000"/>
                    <a:satMod val="110000"/>
                  </a:schemeClr>
                </a:solidFill>
                <a:prstDash val="solid"/>
              </a:ln>
              <a:solidFill>
                <a:srgbClr val="006600"/>
              </a:solidFill>
              <a:latin typeface="Tahoma" pitchFamily="34" charset="0"/>
              <a:ea typeface="Tahoma" pitchFamily="34" charset="0"/>
              <a:cs typeface="Tahoma" pitchFamily="34" charset="0"/>
            </a:endParaRPr>
          </a:p>
          <a:p>
            <a:pPr algn="ctr">
              <a:buNone/>
            </a:pPr>
            <a:endParaRPr lang="it-IT" sz="2000" dirty="0" smtClean="0">
              <a:ln w="10541" cmpd="sng">
                <a:solidFill>
                  <a:schemeClr val="accent1">
                    <a:shade val="88000"/>
                    <a:satMod val="110000"/>
                  </a:schemeClr>
                </a:solidFill>
                <a:prstDash val="solid"/>
              </a:ln>
              <a:solidFill>
                <a:srgbClr val="006600"/>
              </a:solidFill>
              <a:latin typeface="Tahoma" pitchFamily="34" charset="0"/>
              <a:ea typeface="Tahoma" pitchFamily="34" charset="0"/>
              <a:cs typeface="Tahoma" pitchFamily="34" charset="0"/>
            </a:endParaRPr>
          </a:p>
          <a:p>
            <a:pPr algn="ctr">
              <a:buNone/>
            </a:pPr>
            <a:endParaRPr lang="it-IT" sz="2000" dirty="0" smtClean="0">
              <a:ln w="10541" cmpd="sng">
                <a:solidFill>
                  <a:schemeClr val="accent1">
                    <a:shade val="88000"/>
                    <a:satMod val="110000"/>
                  </a:schemeClr>
                </a:solidFill>
                <a:prstDash val="solid"/>
              </a:ln>
              <a:solidFill>
                <a:srgbClr val="006600"/>
              </a:solidFill>
              <a:latin typeface="Tahoma" pitchFamily="34" charset="0"/>
              <a:ea typeface="Tahoma" pitchFamily="34" charset="0"/>
              <a:cs typeface="Tahoma" pitchFamily="34" charset="0"/>
            </a:endParaRPr>
          </a:p>
          <a:p>
            <a:pPr algn="ctr">
              <a:buNone/>
            </a:pPr>
            <a:endParaRPr lang="it-IT" sz="2000" dirty="0" smtClean="0">
              <a:ln w="10541" cmpd="sng">
                <a:solidFill>
                  <a:schemeClr val="accent1">
                    <a:shade val="88000"/>
                    <a:satMod val="110000"/>
                  </a:schemeClr>
                </a:solidFill>
                <a:prstDash val="solid"/>
              </a:ln>
              <a:solidFill>
                <a:srgbClr val="006600"/>
              </a:solidFill>
              <a:latin typeface="Tahoma" pitchFamily="34" charset="0"/>
              <a:ea typeface="Tahoma" pitchFamily="34" charset="0"/>
              <a:cs typeface="Tahoma" pitchFamily="34" charset="0"/>
            </a:endParaRPr>
          </a:p>
          <a:p>
            <a:pPr algn="ctr">
              <a:buNone/>
            </a:pPr>
            <a:endParaRPr lang="it-IT" sz="2000" dirty="0" smtClean="0">
              <a:ln w="10541" cmpd="sng">
                <a:solidFill>
                  <a:schemeClr val="accent1">
                    <a:shade val="88000"/>
                    <a:satMod val="110000"/>
                  </a:schemeClr>
                </a:solidFill>
                <a:prstDash val="solid"/>
              </a:ln>
              <a:solidFill>
                <a:srgbClr val="006600"/>
              </a:solidFill>
              <a:latin typeface="Tahoma" pitchFamily="34" charset="0"/>
              <a:ea typeface="Tahoma" pitchFamily="34" charset="0"/>
              <a:cs typeface="Tahoma" pitchFamily="34" charset="0"/>
            </a:endParaRPr>
          </a:p>
          <a:p>
            <a:pPr algn="ctr">
              <a:buNone/>
            </a:pPr>
            <a:endParaRPr lang="it-IT" sz="2000" dirty="0" smtClean="0">
              <a:ln w="10541" cmpd="sng">
                <a:solidFill>
                  <a:schemeClr val="accent1">
                    <a:shade val="88000"/>
                    <a:satMod val="110000"/>
                  </a:schemeClr>
                </a:solidFill>
                <a:prstDash val="solid"/>
              </a:ln>
              <a:solidFill>
                <a:srgbClr val="006600"/>
              </a:solidFill>
              <a:latin typeface="Tahoma" pitchFamily="34" charset="0"/>
              <a:ea typeface="Tahoma" pitchFamily="34" charset="0"/>
              <a:cs typeface="Tahoma" pitchFamily="34" charset="0"/>
            </a:endParaRPr>
          </a:p>
          <a:p>
            <a:pPr algn="ctr">
              <a:buNone/>
            </a:pPr>
            <a:endParaRPr lang="it-IT" sz="2000" dirty="0" smtClean="0">
              <a:ln w="10541" cmpd="sng">
                <a:solidFill>
                  <a:schemeClr val="accent1">
                    <a:shade val="88000"/>
                    <a:satMod val="110000"/>
                  </a:schemeClr>
                </a:solidFill>
                <a:prstDash val="solid"/>
              </a:ln>
              <a:solidFill>
                <a:srgbClr val="006600"/>
              </a:solidFill>
              <a:latin typeface="Tahoma" pitchFamily="34" charset="0"/>
              <a:ea typeface="Tahoma" pitchFamily="34" charset="0"/>
              <a:cs typeface="Tahoma" pitchFamily="34" charset="0"/>
            </a:endParaRPr>
          </a:p>
          <a:p>
            <a:pPr marL="0" indent="0" algn="just">
              <a:buNone/>
            </a:pPr>
            <a:endParaRPr lang="it-IT" sz="1800" b="1" dirty="0" smtClean="0">
              <a:solidFill>
                <a:schemeClr val="accent1">
                  <a:lumMod val="50000"/>
                </a:schemeClr>
              </a:solidFill>
            </a:endParaRPr>
          </a:p>
          <a:p>
            <a:pPr marL="0" indent="0" algn="just">
              <a:buNone/>
            </a:pPr>
            <a:r>
              <a:rPr lang="it-IT" sz="1800" b="1" dirty="0" smtClean="0">
                <a:solidFill>
                  <a:schemeClr val="accent1">
                    <a:lumMod val="50000"/>
                  </a:schemeClr>
                </a:solidFill>
              </a:rPr>
              <a:t>Nel periodo in esame il traffico passeggeri registra un aumento percentuale rispetto al 2012 dello 0,36%. Per quanto concerne i mezzi movimentati il trend è fortemente positivo per i TIR (+73,25%) per i  bus (+7,97%) e negativo per quanto concerne gli autoveicoli (-5,93%).</a:t>
            </a:r>
            <a:endParaRPr lang="it-IT" sz="1800" b="1" dirty="0">
              <a:ln w="10541" cmpd="sng">
                <a:solidFill>
                  <a:schemeClr val="accent1">
                    <a:shade val="88000"/>
                    <a:satMod val="110000"/>
                  </a:schemeClr>
                </a:solidFill>
                <a:prstDash val="solid"/>
              </a:ln>
              <a:solidFill>
                <a:schemeClr val="accent1">
                  <a:lumMod val="50000"/>
                </a:schemeClr>
              </a:solidFill>
              <a:latin typeface="Tahoma" pitchFamily="34" charset="0"/>
              <a:ea typeface="Tahoma" pitchFamily="34" charset="0"/>
              <a:cs typeface="Tahoma" pitchFamily="34" charset="0"/>
            </a:endParaRPr>
          </a:p>
        </p:txBody>
      </p:sp>
      <p:sp>
        <p:nvSpPr>
          <p:cNvPr id="2" name="Titolo 1"/>
          <p:cNvSpPr>
            <a:spLocks noGrp="1"/>
          </p:cNvSpPr>
          <p:nvPr>
            <p:ph type="title"/>
          </p:nvPr>
        </p:nvSpPr>
        <p:spPr>
          <a:xfrm>
            <a:off x="251520" y="274638"/>
            <a:ext cx="8640960" cy="684000"/>
          </a:xfrm>
          <a:ln>
            <a:noFill/>
          </a:ln>
        </p:spPr>
        <p:style>
          <a:lnRef idx="2">
            <a:schemeClr val="accent1"/>
          </a:lnRef>
          <a:fillRef idx="1">
            <a:schemeClr val="lt1"/>
          </a:fillRef>
          <a:effectRef idx="0">
            <a:schemeClr val="accent1"/>
          </a:effectRef>
          <a:fontRef idx="minor">
            <a:schemeClr val="dk1"/>
          </a:fontRef>
        </p:style>
        <p:txBody>
          <a:bodyPr>
            <a:noAutofit/>
          </a:bodyPr>
          <a:lstStyle/>
          <a:p>
            <a:pPr algn="ctr"/>
            <a:r>
              <a:rPr lang="it-IT" sz="2800" b="1" cap="none" dirty="0" smtClean="0">
                <a:solidFill>
                  <a:schemeClr val="accent2">
                    <a:lumMod val="50000"/>
                  </a:schemeClr>
                </a:solidFill>
                <a:effectLst/>
                <a:latin typeface="+mj-lt"/>
                <a:ea typeface="Tahoma" pitchFamily="34" charset="0"/>
                <a:cs typeface="Tahoma" pitchFamily="34" charset="0"/>
              </a:rPr>
              <a:t>Le infrastrutture provinciali</a:t>
            </a:r>
            <a:br>
              <a:rPr lang="it-IT" sz="2800" b="1" cap="none" dirty="0" smtClean="0">
                <a:solidFill>
                  <a:schemeClr val="accent2">
                    <a:lumMod val="50000"/>
                  </a:schemeClr>
                </a:solidFill>
                <a:effectLst/>
                <a:latin typeface="+mj-lt"/>
                <a:ea typeface="Tahoma" pitchFamily="34" charset="0"/>
                <a:cs typeface="Tahoma" pitchFamily="34" charset="0"/>
              </a:rPr>
            </a:br>
            <a:r>
              <a:rPr lang="it-IT" sz="2800" b="1" cap="none" dirty="0" smtClean="0">
                <a:ln w="10541" cmpd="sng">
                  <a:solidFill>
                    <a:schemeClr val="accent1">
                      <a:shade val="88000"/>
                      <a:satMod val="110000"/>
                    </a:schemeClr>
                  </a:solidFill>
                  <a:prstDash val="solid"/>
                </a:ln>
                <a:solidFill>
                  <a:schemeClr val="accent2">
                    <a:lumMod val="50000"/>
                  </a:schemeClr>
                </a:solidFill>
                <a:effectLst/>
                <a:latin typeface="+mj-lt"/>
                <a:ea typeface="Tahoma" pitchFamily="34" charset="0"/>
                <a:cs typeface="Tahoma" pitchFamily="34" charset="0"/>
              </a:rPr>
              <a:t>Porto</a:t>
            </a:r>
            <a:endParaRPr lang="it-IT" sz="2800" b="1" cap="none" dirty="0">
              <a:solidFill>
                <a:schemeClr val="accent2">
                  <a:lumMod val="50000"/>
                </a:schemeClr>
              </a:solidFill>
              <a:effectLst/>
              <a:latin typeface="+mj-lt"/>
              <a:ea typeface="Tahoma" pitchFamily="34" charset="0"/>
              <a:cs typeface="Tahoma" pitchFamily="34" charset="0"/>
            </a:endParaRPr>
          </a:p>
        </p:txBody>
      </p:sp>
      <p:sp>
        <p:nvSpPr>
          <p:cNvPr id="14337" name="Rectangle 1"/>
          <p:cNvSpPr>
            <a:spLocks noChangeArrowheads="1"/>
          </p:cNvSpPr>
          <p:nvPr/>
        </p:nvSpPr>
        <p:spPr bwMode="auto">
          <a:xfrm>
            <a:off x="1187624" y="4293096"/>
            <a:ext cx="5436096"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23850" algn="just" defTabSz="914400" rtl="0" eaLnBrk="1" fontAlgn="base" latinLnBrk="0" hangingPunct="1">
              <a:lnSpc>
                <a:spcPct val="100000"/>
              </a:lnSpc>
              <a:spcBef>
                <a:spcPct val="0"/>
              </a:spcBef>
              <a:spcAft>
                <a:spcPct val="0"/>
              </a:spcAft>
              <a:buClrTx/>
              <a:buSzTx/>
              <a:buFontTx/>
              <a:buNone/>
              <a:tabLst/>
            </a:pPr>
            <a:r>
              <a:rPr kumimoji="0" lang="it-IT" sz="1200" b="0" i="1" u="none" strike="noStrike" cap="none" normalizeH="0" baseline="0" dirty="0" smtClean="0">
                <a:ln>
                  <a:noFill/>
                </a:ln>
                <a:solidFill>
                  <a:srgbClr val="000000"/>
                </a:solidFill>
                <a:effectLst/>
                <a:latin typeface="Tahoma" pitchFamily="34" charset="0"/>
                <a:ea typeface="Tahoma" pitchFamily="34" charset="0"/>
                <a:cs typeface="Tahoma" pitchFamily="34" charset="0"/>
              </a:rPr>
              <a:t>Fonte: Ns. Elaborazione su dati Avvisatore Marittimo del Porto di Brindisi</a:t>
            </a:r>
            <a:endParaRPr kumimoji="0" lang="it-IT" sz="12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p:txBody>
      </p:sp>
      <p:sp>
        <p:nvSpPr>
          <p:cNvPr id="7" name="Segnaposto piè di pagina 6"/>
          <p:cNvSpPr>
            <a:spLocks noGrp="1"/>
          </p:cNvSpPr>
          <p:nvPr>
            <p:ph type="ftr" sz="quarter" idx="11"/>
          </p:nvPr>
        </p:nvSpPr>
        <p:spPr>
          <a:xfrm>
            <a:off x="4380072" y="6407944"/>
            <a:ext cx="3720320" cy="365125"/>
          </a:xfrm>
        </p:spPr>
        <p:txBody>
          <a:bodyPr/>
          <a:lstStyle/>
          <a:p>
            <a:r>
              <a:rPr lang="it-IT" dirty="0" smtClean="0"/>
              <a:t>Elaborazione Servizio Economia Locale CCIAA Brindisi</a:t>
            </a:r>
            <a:endParaRPr lang="it-IT" dirty="0"/>
          </a:p>
        </p:txBody>
      </p:sp>
      <p:graphicFrame>
        <p:nvGraphicFramePr>
          <p:cNvPr id="10" name="Tabella 9"/>
          <p:cNvGraphicFramePr>
            <a:graphicFrameLocks noGrp="1"/>
          </p:cNvGraphicFramePr>
          <p:nvPr/>
        </p:nvGraphicFramePr>
        <p:xfrm>
          <a:off x="947684" y="1700808"/>
          <a:ext cx="7248633" cy="2586560"/>
        </p:xfrm>
        <a:graphic>
          <a:graphicData uri="http://schemas.openxmlformats.org/drawingml/2006/table">
            <a:tbl>
              <a:tblPr firstRow="1" bandRow="1">
                <a:tableStyleId>{5C22544A-7EE6-4342-B048-85BDC9FD1C3A}</a:tableStyleId>
              </a:tblPr>
              <a:tblGrid>
                <a:gridCol w="3096344"/>
                <a:gridCol w="1736078"/>
                <a:gridCol w="2416211"/>
              </a:tblGrid>
              <a:tr h="289066">
                <a:tc>
                  <a:txBody>
                    <a:bodyPr/>
                    <a:lstStyle/>
                    <a:p>
                      <a:endParaRPr lang="it-IT" sz="2000" dirty="0">
                        <a:latin typeface="+mn-lt"/>
                      </a:endParaRPr>
                    </a:p>
                  </a:txBody>
                  <a:tcPr anchor="ctr"/>
                </a:tc>
                <a:tc>
                  <a:txBody>
                    <a:bodyPr/>
                    <a:lstStyle/>
                    <a:p>
                      <a:pPr algn="ctr">
                        <a:lnSpc>
                          <a:spcPct val="115000"/>
                        </a:lnSpc>
                        <a:spcAft>
                          <a:spcPts val="0"/>
                        </a:spcAft>
                      </a:pPr>
                      <a:r>
                        <a:rPr lang="it-IT" sz="2000" b="1" dirty="0">
                          <a:solidFill>
                            <a:schemeClr val="accent1">
                              <a:lumMod val="50000"/>
                            </a:schemeClr>
                          </a:solidFill>
                          <a:latin typeface="+mn-lt"/>
                          <a:ea typeface="Times New Roman"/>
                          <a:cs typeface="Times New Roman"/>
                        </a:rPr>
                        <a:t>2013</a:t>
                      </a:r>
                      <a:endParaRPr lang="it-IT" sz="2000" dirty="0">
                        <a:solidFill>
                          <a:schemeClr val="accent1">
                            <a:lumMod val="50000"/>
                          </a:schemeClr>
                        </a:solidFill>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2000" b="1" dirty="0">
                          <a:solidFill>
                            <a:schemeClr val="accent1">
                              <a:lumMod val="50000"/>
                            </a:schemeClr>
                          </a:solidFill>
                          <a:latin typeface="+mn-lt"/>
                          <a:ea typeface="Times New Roman"/>
                          <a:cs typeface="Times New Roman"/>
                        </a:rPr>
                        <a:t>Va.% 2013/2012</a:t>
                      </a:r>
                      <a:endParaRPr lang="it-IT" sz="2000" dirty="0">
                        <a:solidFill>
                          <a:schemeClr val="accent1">
                            <a:lumMod val="50000"/>
                          </a:schemeClr>
                        </a:solidFill>
                        <a:latin typeface="+mn-lt"/>
                        <a:ea typeface="Times New Roman"/>
                        <a:cs typeface="Times New Roman"/>
                      </a:endParaRPr>
                    </a:p>
                  </a:txBody>
                  <a:tcPr marL="44450" marR="44450" marT="0" marB="0" anchor="ctr"/>
                </a:tc>
              </a:tr>
              <a:tr h="546520">
                <a:tc>
                  <a:txBody>
                    <a:bodyPr/>
                    <a:lstStyle/>
                    <a:p>
                      <a:pPr algn="just"/>
                      <a:r>
                        <a:rPr lang="it-IT" sz="2000" b="1" dirty="0" smtClean="0">
                          <a:solidFill>
                            <a:schemeClr val="accent1">
                              <a:lumMod val="50000"/>
                            </a:schemeClr>
                          </a:solidFill>
                          <a:latin typeface="+mn-lt"/>
                        </a:rPr>
                        <a:t>Movimento</a:t>
                      </a:r>
                      <a:r>
                        <a:rPr lang="it-IT" sz="2000" b="1" baseline="0" dirty="0" smtClean="0">
                          <a:solidFill>
                            <a:schemeClr val="accent1">
                              <a:lumMod val="50000"/>
                            </a:schemeClr>
                          </a:solidFill>
                          <a:latin typeface="+mn-lt"/>
                        </a:rPr>
                        <a:t> passeggeri</a:t>
                      </a:r>
                      <a:endParaRPr lang="it-IT" sz="2000" b="1" dirty="0">
                        <a:solidFill>
                          <a:schemeClr val="accent1">
                            <a:lumMod val="50000"/>
                          </a:schemeClr>
                        </a:solidFill>
                        <a:latin typeface="+mn-lt"/>
                      </a:endParaRPr>
                    </a:p>
                  </a:txBody>
                  <a:tcPr/>
                </a:tc>
                <a:tc>
                  <a:txBody>
                    <a:bodyPr/>
                    <a:lstStyle/>
                    <a:p>
                      <a:pPr algn="ctr">
                        <a:lnSpc>
                          <a:spcPct val="115000"/>
                        </a:lnSpc>
                        <a:spcAft>
                          <a:spcPts val="0"/>
                        </a:spcAft>
                      </a:pPr>
                      <a:r>
                        <a:rPr lang="it-IT" sz="2000" b="1" dirty="0" smtClean="0">
                          <a:solidFill>
                            <a:schemeClr val="accent1">
                              <a:lumMod val="50000"/>
                            </a:schemeClr>
                          </a:solidFill>
                          <a:latin typeface="+mn-lt"/>
                          <a:ea typeface="Times New Roman"/>
                          <a:cs typeface="Times New Roman"/>
                        </a:rPr>
                        <a:t>470.091</a:t>
                      </a:r>
                      <a:endParaRPr lang="it-IT" sz="2000" dirty="0">
                        <a:solidFill>
                          <a:schemeClr val="accent1">
                            <a:lumMod val="50000"/>
                          </a:schemeClr>
                        </a:solidFill>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2000" b="1" dirty="0" smtClean="0">
                          <a:solidFill>
                            <a:schemeClr val="accent1">
                              <a:lumMod val="50000"/>
                            </a:schemeClr>
                          </a:solidFill>
                          <a:latin typeface="+mn-lt"/>
                          <a:ea typeface="Times New Roman"/>
                          <a:cs typeface="Times New Roman"/>
                        </a:rPr>
                        <a:t>+0,36</a:t>
                      </a:r>
                      <a:endParaRPr lang="it-IT" sz="2000" dirty="0">
                        <a:solidFill>
                          <a:schemeClr val="accent1">
                            <a:lumMod val="50000"/>
                          </a:schemeClr>
                        </a:solidFill>
                        <a:latin typeface="+mn-lt"/>
                        <a:ea typeface="Times New Roman"/>
                        <a:cs typeface="Times New Roman"/>
                      </a:endParaRPr>
                    </a:p>
                  </a:txBody>
                  <a:tcPr marL="44450" marR="44450" marT="0" marB="0" anchor="ctr"/>
                </a:tc>
              </a:tr>
              <a:tr h="546520">
                <a:tc>
                  <a:txBody>
                    <a:bodyPr/>
                    <a:lstStyle/>
                    <a:p>
                      <a:pPr algn="just"/>
                      <a:r>
                        <a:rPr lang="it-IT" sz="2000" b="1" dirty="0" smtClean="0">
                          <a:solidFill>
                            <a:schemeClr val="accent1">
                              <a:lumMod val="50000"/>
                            </a:schemeClr>
                          </a:solidFill>
                          <a:latin typeface="+mn-lt"/>
                        </a:rPr>
                        <a:t>Autoveicoli movimentati</a:t>
                      </a:r>
                      <a:endParaRPr lang="it-IT" sz="2000" b="1" dirty="0">
                        <a:solidFill>
                          <a:schemeClr val="accent1">
                            <a:lumMod val="50000"/>
                          </a:schemeClr>
                        </a:solidFill>
                        <a:latin typeface="+mn-lt"/>
                      </a:endParaRPr>
                    </a:p>
                  </a:txBody>
                  <a:tcPr/>
                </a:tc>
                <a:tc>
                  <a:txBody>
                    <a:bodyPr/>
                    <a:lstStyle/>
                    <a:p>
                      <a:pPr algn="ctr">
                        <a:lnSpc>
                          <a:spcPct val="115000"/>
                        </a:lnSpc>
                        <a:spcAft>
                          <a:spcPts val="0"/>
                        </a:spcAft>
                      </a:pPr>
                      <a:r>
                        <a:rPr lang="it-IT" sz="2000" b="1" dirty="0">
                          <a:solidFill>
                            <a:schemeClr val="accent1">
                              <a:lumMod val="50000"/>
                            </a:schemeClr>
                          </a:solidFill>
                          <a:latin typeface="+mn-lt"/>
                          <a:ea typeface="Times New Roman"/>
                          <a:cs typeface="Times New Roman"/>
                        </a:rPr>
                        <a:t>87.033</a:t>
                      </a:r>
                      <a:endParaRPr lang="it-IT" sz="2000" dirty="0">
                        <a:solidFill>
                          <a:schemeClr val="accent1">
                            <a:lumMod val="50000"/>
                          </a:schemeClr>
                        </a:solidFill>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2000" b="1" dirty="0">
                          <a:solidFill>
                            <a:schemeClr val="accent1">
                              <a:lumMod val="50000"/>
                            </a:schemeClr>
                          </a:solidFill>
                          <a:latin typeface="+mn-lt"/>
                          <a:ea typeface="Times New Roman"/>
                          <a:cs typeface="Times New Roman"/>
                        </a:rPr>
                        <a:t>-5,93</a:t>
                      </a:r>
                      <a:endParaRPr lang="it-IT" sz="2000" dirty="0">
                        <a:solidFill>
                          <a:schemeClr val="accent1">
                            <a:lumMod val="50000"/>
                          </a:schemeClr>
                        </a:solidFill>
                        <a:latin typeface="+mn-lt"/>
                        <a:ea typeface="Times New Roman"/>
                        <a:cs typeface="Times New Roman"/>
                      </a:endParaRPr>
                    </a:p>
                  </a:txBody>
                  <a:tcPr marL="44450" marR="44450" marT="0" marB="0" anchor="ctr"/>
                </a:tc>
              </a:tr>
              <a:tr h="546520">
                <a:tc>
                  <a:txBody>
                    <a:bodyPr/>
                    <a:lstStyle/>
                    <a:p>
                      <a:pPr algn="just"/>
                      <a:r>
                        <a:rPr lang="it-IT" sz="2000" b="1" dirty="0" smtClean="0">
                          <a:solidFill>
                            <a:schemeClr val="accent1">
                              <a:lumMod val="50000"/>
                            </a:schemeClr>
                          </a:solidFill>
                          <a:latin typeface="+mn-lt"/>
                        </a:rPr>
                        <a:t>Bus movimentati</a:t>
                      </a:r>
                      <a:endParaRPr lang="it-IT" sz="2000" b="1" dirty="0">
                        <a:solidFill>
                          <a:schemeClr val="accent1">
                            <a:lumMod val="50000"/>
                          </a:schemeClr>
                        </a:solidFill>
                        <a:latin typeface="+mn-lt"/>
                      </a:endParaRPr>
                    </a:p>
                  </a:txBody>
                  <a:tcPr/>
                </a:tc>
                <a:tc>
                  <a:txBody>
                    <a:bodyPr/>
                    <a:lstStyle/>
                    <a:p>
                      <a:pPr algn="ctr">
                        <a:lnSpc>
                          <a:spcPct val="115000"/>
                        </a:lnSpc>
                        <a:spcAft>
                          <a:spcPts val="0"/>
                        </a:spcAft>
                      </a:pPr>
                      <a:r>
                        <a:rPr lang="it-IT" sz="2000" b="1" dirty="0" smtClean="0">
                          <a:solidFill>
                            <a:schemeClr val="accent1">
                              <a:lumMod val="50000"/>
                            </a:schemeClr>
                          </a:solidFill>
                          <a:latin typeface="+mn-lt"/>
                          <a:ea typeface="Times New Roman"/>
                          <a:cs typeface="Times New Roman"/>
                        </a:rPr>
                        <a:t>3.401</a:t>
                      </a:r>
                      <a:endParaRPr lang="it-IT" sz="2000" dirty="0">
                        <a:solidFill>
                          <a:schemeClr val="accent1">
                            <a:lumMod val="50000"/>
                          </a:schemeClr>
                        </a:solidFill>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2000" b="1" dirty="0" smtClean="0">
                          <a:solidFill>
                            <a:schemeClr val="accent1">
                              <a:lumMod val="50000"/>
                            </a:schemeClr>
                          </a:solidFill>
                          <a:latin typeface="+mn-lt"/>
                          <a:ea typeface="Times New Roman"/>
                          <a:cs typeface="Times New Roman"/>
                        </a:rPr>
                        <a:t>+7,97</a:t>
                      </a:r>
                      <a:endParaRPr lang="it-IT" sz="2000" dirty="0">
                        <a:solidFill>
                          <a:schemeClr val="accent1">
                            <a:lumMod val="50000"/>
                          </a:schemeClr>
                        </a:solidFill>
                        <a:latin typeface="+mn-lt"/>
                        <a:ea typeface="Times New Roman"/>
                        <a:cs typeface="Times New Roman"/>
                      </a:endParaRPr>
                    </a:p>
                  </a:txBody>
                  <a:tcPr marL="44450" marR="44450" marT="0" marB="0" anchor="ctr"/>
                </a:tc>
              </a:tr>
              <a:tr h="303622">
                <a:tc>
                  <a:txBody>
                    <a:bodyPr/>
                    <a:lstStyle/>
                    <a:p>
                      <a:pPr algn="just"/>
                      <a:r>
                        <a:rPr lang="it-IT" sz="2000" b="1" dirty="0" smtClean="0">
                          <a:solidFill>
                            <a:schemeClr val="accent1">
                              <a:lumMod val="50000"/>
                            </a:schemeClr>
                          </a:solidFill>
                          <a:latin typeface="+mn-lt"/>
                        </a:rPr>
                        <a:t>Tir movimentati</a:t>
                      </a:r>
                      <a:endParaRPr lang="it-IT" sz="2000" b="1" dirty="0">
                        <a:solidFill>
                          <a:schemeClr val="accent1">
                            <a:lumMod val="50000"/>
                          </a:schemeClr>
                        </a:solidFill>
                        <a:latin typeface="+mn-lt"/>
                      </a:endParaRPr>
                    </a:p>
                  </a:txBody>
                  <a:tcPr/>
                </a:tc>
                <a:tc>
                  <a:txBody>
                    <a:bodyPr/>
                    <a:lstStyle/>
                    <a:p>
                      <a:pPr algn="ctr">
                        <a:lnSpc>
                          <a:spcPct val="115000"/>
                        </a:lnSpc>
                        <a:spcAft>
                          <a:spcPts val="0"/>
                        </a:spcAft>
                      </a:pPr>
                      <a:r>
                        <a:rPr lang="it-IT" sz="2000" b="1" dirty="0">
                          <a:solidFill>
                            <a:schemeClr val="accent1">
                              <a:lumMod val="50000"/>
                            </a:schemeClr>
                          </a:solidFill>
                          <a:latin typeface="+mn-lt"/>
                          <a:ea typeface="Times New Roman"/>
                          <a:cs typeface="Times New Roman"/>
                        </a:rPr>
                        <a:t>90.958</a:t>
                      </a:r>
                      <a:endParaRPr lang="it-IT" sz="2000" dirty="0">
                        <a:solidFill>
                          <a:schemeClr val="accent1">
                            <a:lumMod val="50000"/>
                          </a:schemeClr>
                        </a:solidFill>
                        <a:latin typeface="+mn-lt"/>
                        <a:ea typeface="Times New Roman"/>
                        <a:cs typeface="Times New Roman"/>
                      </a:endParaRPr>
                    </a:p>
                  </a:txBody>
                  <a:tcPr marL="44450" marR="44450" marT="0" marB="0" anchor="ctr"/>
                </a:tc>
                <a:tc>
                  <a:txBody>
                    <a:bodyPr/>
                    <a:lstStyle/>
                    <a:p>
                      <a:pPr algn="ctr">
                        <a:lnSpc>
                          <a:spcPct val="115000"/>
                        </a:lnSpc>
                        <a:spcAft>
                          <a:spcPts val="0"/>
                        </a:spcAft>
                      </a:pPr>
                      <a:r>
                        <a:rPr lang="it-IT" sz="2000" b="1" dirty="0" smtClean="0">
                          <a:solidFill>
                            <a:schemeClr val="accent1">
                              <a:lumMod val="50000"/>
                            </a:schemeClr>
                          </a:solidFill>
                          <a:latin typeface="+mn-lt"/>
                          <a:ea typeface="Times New Roman"/>
                          <a:cs typeface="Times New Roman"/>
                        </a:rPr>
                        <a:t>+73,25</a:t>
                      </a:r>
                      <a:endParaRPr lang="it-IT" sz="2000" dirty="0">
                        <a:solidFill>
                          <a:schemeClr val="accent1">
                            <a:lumMod val="50000"/>
                          </a:schemeClr>
                        </a:solidFill>
                        <a:latin typeface="+mn-lt"/>
                        <a:ea typeface="Times New Roman"/>
                        <a:cs typeface="Times New Roman"/>
                      </a:endParaRPr>
                    </a:p>
                  </a:txBody>
                  <a:tcPr marL="44450" marR="44450" marT="0" marB="0" anchor="ct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259632" y="1268760"/>
            <a:ext cx="7189568" cy="792088"/>
          </a:xfrm>
        </p:spPr>
        <p:txBody>
          <a:bodyPr>
            <a:normAutofit fontScale="70000" lnSpcReduction="20000"/>
          </a:bodyPr>
          <a:lstStyle/>
          <a:p>
            <a:pPr algn="ctr">
              <a:buNone/>
            </a:pPr>
            <a:r>
              <a:rPr lang="it-IT" sz="3600" b="1" dirty="0" smtClean="0">
                <a:solidFill>
                  <a:schemeClr val="accent2">
                    <a:lumMod val="50000"/>
                  </a:schemeClr>
                </a:solidFill>
              </a:rPr>
              <a:t>Movimento totale di passeggeri Aeroporto di Brindisi. Periodo 2002-2013</a:t>
            </a:r>
          </a:p>
          <a:p>
            <a:pPr algn="ctr">
              <a:buNone/>
            </a:pPr>
            <a:endParaRPr lang="it-IT" sz="2000" b="1" dirty="0" smtClean="0">
              <a:solidFill>
                <a:srgbClr val="006600"/>
              </a:solidFill>
            </a:endParaRPr>
          </a:p>
          <a:p>
            <a:pPr algn="ctr">
              <a:buNone/>
            </a:pPr>
            <a:endParaRPr lang="it-IT" sz="2000" b="1" dirty="0" smtClean="0">
              <a:solidFill>
                <a:srgbClr val="006600"/>
              </a:solidFill>
            </a:endParaRPr>
          </a:p>
          <a:p>
            <a:pPr algn="ctr">
              <a:buNone/>
            </a:pPr>
            <a:endParaRPr lang="it-IT" sz="2000" b="1" dirty="0" smtClean="0">
              <a:solidFill>
                <a:srgbClr val="006600"/>
              </a:solidFill>
            </a:endParaRPr>
          </a:p>
          <a:p>
            <a:pPr algn="ctr">
              <a:buNone/>
            </a:pPr>
            <a:endParaRPr lang="it-IT" sz="2000" b="1" dirty="0" smtClean="0">
              <a:solidFill>
                <a:srgbClr val="006600"/>
              </a:solidFill>
            </a:endParaRPr>
          </a:p>
          <a:p>
            <a:pPr algn="ctr">
              <a:buNone/>
            </a:pPr>
            <a:endParaRPr lang="it-IT" sz="2000" b="1" dirty="0" smtClean="0">
              <a:solidFill>
                <a:srgbClr val="006600"/>
              </a:solidFill>
            </a:endParaRPr>
          </a:p>
          <a:p>
            <a:pPr algn="ctr">
              <a:buNone/>
            </a:pPr>
            <a:endParaRPr lang="it-IT" sz="2000" b="1" dirty="0" smtClean="0">
              <a:solidFill>
                <a:srgbClr val="006600"/>
              </a:solidFill>
            </a:endParaRPr>
          </a:p>
          <a:p>
            <a:pPr algn="ctr">
              <a:buNone/>
            </a:pPr>
            <a:endParaRPr lang="it-IT" sz="2000" b="1" dirty="0" smtClean="0">
              <a:solidFill>
                <a:srgbClr val="006600"/>
              </a:solidFill>
            </a:endParaRPr>
          </a:p>
          <a:p>
            <a:pPr algn="ctr">
              <a:buNone/>
            </a:pPr>
            <a:endParaRPr lang="it-IT" sz="2000" b="1" dirty="0" smtClean="0">
              <a:solidFill>
                <a:srgbClr val="006600"/>
              </a:solidFill>
            </a:endParaRPr>
          </a:p>
          <a:p>
            <a:pPr algn="ctr">
              <a:buNone/>
            </a:pPr>
            <a:endParaRPr lang="it-IT" sz="2000" b="1" dirty="0" smtClean="0">
              <a:solidFill>
                <a:srgbClr val="006600"/>
              </a:solidFill>
            </a:endParaRPr>
          </a:p>
          <a:p>
            <a:pPr marL="0" indent="0">
              <a:buNone/>
            </a:pPr>
            <a:endParaRPr lang="it-IT" sz="2000" dirty="0" smtClean="0">
              <a:solidFill>
                <a:srgbClr val="006600"/>
              </a:solidFill>
            </a:endParaRPr>
          </a:p>
          <a:p>
            <a:pPr algn="ctr">
              <a:buNone/>
            </a:pPr>
            <a:endParaRPr lang="it-IT" sz="2000" dirty="0">
              <a:ln w="10541" cmpd="sng">
                <a:solidFill>
                  <a:schemeClr val="accent1">
                    <a:shade val="88000"/>
                    <a:satMod val="110000"/>
                  </a:schemeClr>
                </a:solidFill>
                <a:prstDash val="solid"/>
              </a:ln>
              <a:solidFill>
                <a:srgbClr val="006600"/>
              </a:solidFill>
              <a:latin typeface="Tahoma" pitchFamily="34" charset="0"/>
              <a:ea typeface="Tahoma" pitchFamily="34" charset="0"/>
              <a:cs typeface="Tahoma" pitchFamily="34" charset="0"/>
            </a:endParaRPr>
          </a:p>
        </p:txBody>
      </p:sp>
      <p:sp>
        <p:nvSpPr>
          <p:cNvPr id="2" name="Titolo 1"/>
          <p:cNvSpPr>
            <a:spLocks noGrp="1"/>
          </p:cNvSpPr>
          <p:nvPr>
            <p:ph type="title"/>
          </p:nvPr>
        </p:nvSpPr>
        <p:spPr>
          <a:xfrm>
            <a:off x="251520" y="274638"/>
            <a:ext cx="8640960" cy="720000"/>
          </a:xfrm>
          <a:ln>
            <a:noFill/>
          </a:ln>
        </p:spPr>
        <p:style>
          <a:lnRef idx="2">
            <a:schemeClr val="accent1"/>
          </a:lnRef>
          <a:fillRef idx="1">
            <a:schemeClr val="lt1"/>
          </a:fillRef>
          <a:effectRef idx="0">
            <a:schemeClr val="accent1"/>
          </a:effectRef>
          <a:fontRef idx="minor">
            <a:schemeClr val="dk1"/>
          </a:fontRef>
        </p:style>
        <p:txBody>
          <a:bodyPr>
            <a:noAutofit/>
          </a:bodyPr>
          <a:lstStyle/>
          <a:p>
            <a:pPr algn="ctr"/>
            <a:r>
              <a:rPr lang="it-IT" sz="2800" b="1" cap="none" dirty="0" smtClean="0">
                <a:solidFill>
                  <a:schemeClr val="accent2">
                    <a:lumMod val="50000"/>
                  </a:schemeClr>
                </a:solidFill>
                <a:effectLst/>
                <a:latin typeface="+mj-lt"/>
                <a:ea typeface="Tahoma" pitchFamily="34" charset="0"/>
                <a:cs typeface="Tahoma" pitchFamily="34" charset="0"/>
              </a:rPr>
              <a:t>Le infrastrutture provinciali</a:t>
            </a:r>
            <a:br>
              <a:rPr lang="it-IT" sz="2800" b="1" cap="none" dirty="0" smtClean="0">
                <a:solidFill>
                  <a:schemeClr val="accent2">
                    <a:lumMod val="50000"/>
                  </a:schemeClr>
                </a:solidFill>
                <a:effectLst/>
                <a:latin typeface="+mj-lt"/>
                <a:ea typeface="Tahoma" pitchFamily="34" charset="0"/>
                <a:cs typeface="Tahoma" pitchFamily="34" charset="0"/>
              </a:rPr>
            </a:br>
            <a:r>
              <a:rPr lang="it-IT" sz="2800" b="1" cap="none" dirty="0" smtClean="0">
                <a:ln w="10541" cmpd="sng">
                  <a:solidFill>
                    <a:schemeClr val="accent1">
                      <a:shade val="88000"/>
                      <a:satMod val="110000"/>
                    </a:schemeClr>
                  </a:solidFill>
                  <a:prstDash val="solid"/>
                </a:ln>
                <a:solidFill>
                  <a:schemeClr val="accent2">
                    <a:lumMod val="50000"/>
                  </a:schemeClr>
                </a:solidFill>
                <a:effectLst/>
                <a:latin typeface="+mj-lt"/>
                <a:ea typeface="Tahoma" pitchFamily="34" charset="0"/>
                <a:cs typeface="Tahoma" pitchFamily="34" charset="0"/>
              </a:rPr>
              <a:t>Aeroporto</a:t>
            </a:r>
            <a:endParaRPr lang="it-IT" sz="2800" b="1" cap="none" dirty="0">
              <a:solidFill>
                <a:schemeClr val="accent2">
                  <a:lumMod val="50000"/>
                </a:schemeClr>
              </a:solidFill>
              <a:effectLst/>
              <a:latin typeface="+mj-lt"/>
              <a:ea typeface="Tahoma" pitchFamily="34" charset="0"/>
              <a:cs typeface="Tahoma" pitchFamily="34" charset="0"/>
            </a:endParaRPr>
          </a:p>
        </p:txBody>
      </p:sp>
      <p:sp>
        <p:nvSpPr>
          <p:cNvPr id="13313" name="Rectangle 1"/>
          <p:cNvSpPr>
            <a:spLocks noChangeArrowheads="1"/>
          </p:cNvSpPr>
          <p:nvPr/>
        </p:nvSpPr>
        <p:spPr bwMode="auto">
          <a:xfrm>
            <a:off x="539552" y="4581128"/>
            <a:ext cx="3923928"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31763" algn="l" defTabSz="914400" rtl="0" eaLnBrk="1" fontAlgn="base" latinLnBrk="0" hangingPunct="1">
              <a:lnSpc>
                <a:spcPct val="100000"/>
              </a:lnSpc>
              <a:spcBef>
                <a:spcPct val="0"/>
              </a:spcBef>
              <a:spcAft>
                <a:spcPct val="0"/>
              </a:spcAft>
              <a:buClrTx/>
              <a:buSzTx/>
              <a:buFontTx/>
              <a:buNone/>
              <a:tabLst>
                <a:tab pos="638175" algn="l"/>
              </a:tabLst>
            </a:pPr>
            <a:r>
              <a:rPr kumimoji="0" lang="it-IT" sz="800" b="0" i="1" u="none" strike="noStrike" cap="none" normalizeH="0" baseline="0" dirty="0" smtClean="0">
                <a:ln>
                  <a:noFill/>
                </a:ln>
                <a:solidFill>
                  <a:schemeClr val="tx1"/>
                </a:solidFill>
                <a:effectLst/>
                <a:latin typeface="Tahoma" pitchFamily="34" charset="0"/>
                <a:ea typeface="Tahoma" pitchFamily="34" charset="0"/>
                <a:cs typeface="Tahoma" pitchFamily="34" charset="0"/>
              </a:rPr>
              <a:t>Fonte: Elaborazione su dati Aeroporti di puglia S.p.A</a:t>
            </a:r>
            <a:r>
              <a:rPr kumimoji="0" lang="it-IT" sz="1200" b="0" i="0" u="none" strike="noStrike" cap="none" normalizeH="0" baseline="0" dirty="0" smtClean="0">
                <a:ln>
                  <a:noFill/>
                </a:ln>
                <a:solidFill>
                  <a:schemeClr val="tx1"/>
                </a:solidFill>
                <a:effectLst/>
                <a:latin typeface="Tahoma" pitchFamily="34" charset="0"/>
                <a:ea typeface="Tahoma" pitchFamily="34" charset="0"/>
                <a:cs typeface="Tahoma" pitchFamily="34" charset="0"/>
              </a:rPr>
              <a:t>.</a:t>
            </a:r>
            <a:endParaRPr kumimoji="0" lang="it-IT" sz="6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131763" algn="l" defTabSz="914400" rtl="0" eaLnBrk="0" fontAlgn="base" latinLnBrk="0" hangingPunct="0">
              <a:lnSpc>
                <a:spcPct val="100000"/>
              </a:lnSpc>
              <a:spcBef>
                <a:spcPct val="0"/>
              </a:spcBef>
              <a:spcAft>
                <a:spcPct val="0"/>
              </a:spcAft>
              <a:buClrTx/>
              <a:buSzTx/>
              <a:buFontTx/>
              <a:buNone/>
              <a:tabLst>
                <a:tab pos="638175" algn="l"/>
              </a:tabLst>
            </a:pP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7" name="Grafico 6"/>
          <p:cNvGraphicFramePr/>
          <p:nvPr/>
        </p:nvGraphicFramePr>
        <p:xfrm>
          <a:off x="251520" y="1988841"/>
          <a:ext cx="8640960" cy="2664295"/>
        </p:xfrm>
        <a:graphic>
          <a:graphicData uri="http://schemas.openxmlformats.org/drawingml/2006/chart">
            <c:chart xmlns:c="http://schemas.openxmlformats.org/drawingml/2006/chart" xmlns:r="http://schemas.openxmlformats.org/officeDocument/2006/relationships" r:id="rId2"/>
          </a:graphicData>
        </a:graphic>
      </p:graphicFrame>
      <p:sp>
        <p:nvSpPr>
          <p:cNvPr id="6" name="Segnaposto piè di pagina 5"/>
          <p:cNvSpPr>
            <a:spLocks noGrp="1"/>
          </p:cNvSpPr>
          <p:nvPr>
            <p:ph type="ftr" sz="quarter" idx="11"/>
          </p:nvPr>
        </p:nvSpPr>
        <p:spPr>
          <a:xfrm>
            <a:off x="4380072" y="6407944"/>
            <a:ext cx="3576304" cy="365125"/>
          </a:xfrm>
        </p:spPr>
        <p:txBody>
          <a:bodyPr/>
          <a:lstStyle/>
          <a:p>
            <a:r>
              <a:rPr lang="it-IT" dirty="0" smtClean="0"/>
              <a:t>Elaborazione Servizio Economia Locale CCIAA Brindisi</a:t>
            </a:r>
            <a:endParaRPr lang="it-IT" dirty="0"/>
          </a:p>
        </p:txBody>
      </p:sp>
      <p:sp>
        <p:nvSpPr>
          <p:cNvPr id="9" name="Esagono 8"/>
          <p:cNvSpPr/>
          <p:nvPr/>
        </p:nvSpPr>
        <p:spPr>
          <a:xfrm>
            <a:off x="2411760" y="5013176"/>
            <a:ext cx="4320480" cy="1130424"/>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Variazione % 2013/2001</a:t>
            </a:r>
          </a:p>
          <a:p>
            <a:pPr algn="ctr"/>
            <a:r>
              <a:rPr lang="it-IT" dirty="0" smtClean="0"/>
              <a:t>+236,61%</a:t>
            </a:r>
            <a:endParaRPr lang="it-IT"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a:xfrm>
            <a:off x="4380072" y="6407944"/>
            <a:ext cx="3648312" cy="365125"/>
          </a:xfrm>
        </p:spPr>
        <p:txBody>
          <a:bodyPr/>
          <a:lstStyle/>
          <a:p>
            <a:r>
              <a:rPr lang="it-IT" dirty="0" smtClean="0"/>
              <a:t>Elaborazione Servizio Economia Locale CCIAA Brindisi</a:t>
            </a:r>
            <a:endParaRPr lang="it-IT" dirty="0"/>
          </a:p>
        </p:txBody>
      </p:sp>
      <p:sp>
        <p:nvSpPr>
          <p:cNvPr id="4" name="Titolo 3"/>
          <p:cNvSpPr>
            <a:spLocks noGrp="1"/>
          </p:cNvSpPr>
          <p:nvPr>
            <p:ph type="title"/>
          </p:nvPr>
        </p:nvSpPr>
        <p:spPr/>
        <p:txBody>
          <a:bodyPr>
            <a:normAutofit/>
          </a:bodyPr>
          <a:lstStyle/>
          <a:p>
            <a:pPr algn="ctr"/>
            <a:r>
              <a:rPr lang="it-IT" sz="2800" dirty="0" smtClean="0">
                <a:solidFill>
                  <a:schemeClr val="accent2">
                    <a:lumMod val="50000"/>
                  </a:schemeClr>
                </a:solidFill>
                <a:effectLst/>
              </a:rPr>
              <a:t>Le infrastrutture provinciali </a:t>
            </a:r>
            <a:br>
              <a:rPr lang="it-IT" sz="2800" dirty="0" smtClean="0">
                <a:solidFill>
                  <a:schemeClr val="accent2">
                    <a:lumMod val="50000"/>
                  </a:schemeClr>
                </a:solidFill>
                <a:effectLst/>
              </a:rPr>
            </a:br>
            <a:r>
              <a:rPr lang="it-IT" sz="2800" dirty="0" smtClean="0">
                <a:solidFill>
                  <a:schemeClr val="accent2">
                    <a:lumMod val="50000"/>
                  </a:schemeClr>
                </a:solidFill>
                <a:effectLst/>
              </a:rPr>
              <a:t>Aeroporto</a:t>
            </a:r>
            <a:endParaRPr lang="it-IT" sz="2800" dirty="0">
              <a:solidFill>
                <a:schemeClr val="accent2">
                  <a:lumMod val="50000"/>
                </a:schemeClr>
              </a:solidFill>
              <a:effectLst/>
            </a:endParaRPr>
          </a:p>
        </p:txBody>
      </p:sp>
      <p:graphicFrame>
        <p:nvGraphicFramePr>
          <p:cNvPr id="5" name="Segnaposto contenuto 4"/>
          <p:cNvGraphicFramePr>
            <a:graphicFrameLocks noGrp="1"/>
          </p:cNvGraphicFramePr>
          <p:nvPr>
            <p:ph idx="1"/>
          </p:nvPr>
        </p:nvGraphicFramePr>
        <p:xfrm>
          <a:off x="179512" y="2060848"/>
          <a:ext cx="8712968" cy="3312368"/>
        </p:xfrm>
        <a:graphic>
          <a:graphicData uri="http://schemas.openxmlformats.org/drawingml/2006/chart">
            <c:chart xmlns:c="http://schemas.openxmlformats.org/drawingml/2006/chart" xmlns:r="http://schemas.openxmlformats.org/officeDocument/2006/relationships" r:id="rId2"/>
          </a:graphicData>
        </a:graphic>
      </p:graphicFrame>
      <p:sp>
        <p:nvSpPr>
          <p:cNvPr id="51201" name="Rectangle 1"/>
          <p:cNvSpPr>
            <a:spLocks noChangeArrowheads="1"/>
          </p:cNvSpPr>
          <p:nvPr/>
        </p:nvSpPr>
        <p:spPr bwMode="auto">
          <a:xfrm>
            <a:off x="251520" y="1271604"/>
            <a:ext cx="8712968"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 defTabSz="914400" rtl="0" eaLnBrk="1" fontAlgn="base" latinLnBrk="0" hangingPunct="1">
              <a:lnSpc>
                <a:spcPct val="100000"/>
              </a:lnSpc>
              <a:spcBef>
                <a:spcPct val="0"/>
              </a:spcBef>
              <a:spcAft>
                <a:spcPct val="0"/>
              </a:spcAft>
              <a:buClrTx/>
              <a:buSzTx/>
              <a:buFontTx/>
              <a:buNone/>
            </a:pPr>
            <a:r>
              <a:rPr kumimoji="0" lang="it-IT" sz="2000" b="1" i="0" u="none" strike="noStrike" cap="none" normalizeH="0" baseline="0" dirty="0" smtClean="0">
                <a:ln>
                  <a:noFill/>
                </a:ln>
                <a:solidFill>
                  <a:schemeClr val="accent2">
                    <a:lumMod val="50000"/>
                  </a:schemeClr>
                </a:solidFill>
                <a:effectLst/>
                <a:ea typeface="Times New Roman" pitchFamily="18" charset="0"/>
                <a:cs typeface="Calibri" pitchFamily="34" charset="0"/>
              </a:rPr>
              <a:t>% Incremento traffico mensile periodo gennaio-dicembre  2013/ gennaio-dicembre  2012</a:t>
            </a:r>
            <a:endParaRPr kumimoji="0" lang="it-IT" sz="2000" b="0" i="0" u="none" strike="noStrike" cap="none" normalizeH="0" baseline="0" dirty="0" smtClean="0">
              <a:ln>
                <a:noFill/>
              </a:ln>
              <a:solidFill>
                <a:schemeClr val="accent2">
                  <a:lumMod val="50000"/>
                </a:schemeClr>
              </a:solidFill>
              <a:effectLst/>
              <a:cs typeface="Arial" pitchFamily="34" charset="0"/>
            </a:endParaRPr>
          </a:p>
        </p:txBody>
      </p:sp>
      <p:sp>
        <p:nvSpPr>
          <p:cNvPr id="7" name="Rettangolo 6"/>
          <p:cNvSpPr/>
          <p:nvPr/>
        </p:nvSpPr>
        <p:spPr>
          <a:xfrm>
            <a:off x="179512" y="4077073"/>
            <a:ext cx="8856984" cy="1938992"/>
          </a:xfrm>
          <a:prstGeom prst="rect">
            <a:avLst/>
          </a:prstGeom>
        </p:spPr>
        <p:txBody>
          <a:bodyPr wrap="square">
            <a:spAutoFit/>
          </a:bodyPr>
          <a:lstStyle/>
          <a:p>
            <a:pPr algn="just"/>
            <a:r>
              <a:rPr lang="it-IT" sz="2000" dirty="0" smtClean="0">
                <a:solidFill>
                  <a:schemeClr val="accent2">
                    <a:lumMod val="50000"/>
                  </a:schemeClr>
                </a:solidFill>
              </a:rPr>
              <a:t>In termini relativi la crescita più sostenuta nel traffico complessivo (arrivi e partenze) si è registrata nel mese di  dicembre, con un incremento rispetto al corrispondente mese del 2012 pari a + 1,79%. Tutti gli altri mesi hanno registrato  un decremento rispetto al corrispondente mese del 2012, così come il dato complessivo annuale (-5,05%); decremento particolarmente significativo nel mese di gennaio (-12,23%).</a:t>
            </a:r>
            <a:endParaRPr lang="it-IT" sz="2000" dirty="0">
              <a:solidFill>
                <a:schemeClr val="accent2">
                  <a:lumMod val="50000"/>
                </a:schemeClr>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1196752"/>
            <a:ext cx="8640960" cy="648072"/>
          </a:xfrm>
        </p:spPr>
        <p:txBody>
          <a:bodyPr>
            <a:noAutofit/>
          </a:bodyPr>
          <a:lstStyle/>
          <a:p>
            <a:pPr algn="ctr">
              <a:buNone/>
            </a:pPr>
            <a:r>
              <a:rPr lang="it-IT" sz="2000" b="1" dirty="0" smtClean="0">
                <a:ln w="10541" cmpd="sng">
                  <a:solidFill>
                    <a:schemeClr val="accent1">
                      <a:shade val="88000"/>
                      <a:satMod val="110000"/>
                    </a:schemeClr>
                  </a:solidFill>
                  <a:prstDash val="solid"/>
                </a:ln>
                <a:solidFill>
                  <a:schemeClr val="accent2">
                    <a:lumMod val="50000"/>
                  </a:schemeClr>
                </a:solidFill>
                <a:ea typeface="Tahoma" pitchFamily="34" charset="0"/>
                <a:cs typeface="Tahoma" pitchFamily="34" charset="0"/>
              </a:rPr>
              <a:t>Indicatori di dotazione infrastrutturale economica per provincia (n.i. Italia=100) per categoria infrastrutturale.  2012</a:t>
            </a:r>
          </a:p>
          <a:p>
            <a:endParaRPr lang="it-IT" sz="2000" b="1" dirty="0">
              <a:solidFill>
                <a:schemeClr val="accent2">
                  <a:lumMod val="50000"/>
                </a:schemeClr>
              </a:solidFill>
            </a:endParaRPr>
          </a:p>
        </p:txBody>
      </p:sp>
      <p:sp>
        <p:nvSpPr>
          <p:cNvPr id="2" name="Titolo 1"/>
          <p:cNvSpPr>
            <a:spLocks noGrp="1"/>
          </p:cNvSpPr>
          <p:nvPr>
            <p:ph type="title"/>
          </p:nvPr>
        </p:nvSpPr>
        <p:spPr>
          <a:xfrm>
            <a:off x="251520" y="274638"/>
            <a:ext cx="8568952" cy="684000"/>
          </a:xfrm>
          <a:ln>
            <a:noFill/>
          </a:ln>
        </p:spPr>
        <p:style>
          <a:lnRef idx="2">
            <a:schemeClr val="accent1"/>
          </a:lnRef>
          <a:fillRef idx="1">
            <a:schemeClr val="lt1"/>
          </a:fillRef>
          <a:effectRef idx="0">
            <a:schemeClr val="accent1"/>
          </a:effectRef>
          <a:fontRef idx="minor">
            <a:schemeClr val="dk1"/>
          </a:fontRef>
        </p:style>
        <p:txBody>
          <a:bodyPr>
            <a:noAutofit/>
          </a:bodyPr>
          <a:lstStyle/>
          <a:p>
            <a:pPr algn="ctr"/>
            <a:r>
              <a:rPr lang="it-IT" sz="2800" b="1" cap="none" dirty="0" smtClean="0">
                <a:solidFill>
                  <a:schemeClr val="accent2">
                    <a:lumMod val="50000"/>
                  </a:schemeClr>
                </a:solidFill>
                <a:effectLst/>
                <a:latin typeface="+mj-lt"/>
                <a:ea typeface="Tahoma" pitchFamily="34" charset="0"/>
                <a:cs typeface="Tahoma" pitchFamily="34" charset="0"/>
              </a:rPr>
              <a:t>Le infrastrutture provinciali</a:t>
            </a:r>
            <a:br>
              <a:rPr lang="it-IT" sz="2800" b="1" cap="none" dirty="0" smtClean="0">
                <a:solidFill>
                  <a:schemeClr val="accent2">
                    <a:lumMod val="50000"/>
                  </a:schemeClr>
                </a:solidFill>
                <a:effectLst/>
                <a:latin typeface="+mj-lt"/>
                <a:ea typeface="Tahoma" pitchFamily="34" charset="0"/>
                <a:cs typeface="Tahoma" pitchFamily="34" charset="0"/>
              </a:rPr>
            </a:br>
            <a:r>
              <a:rPr lang="it-IT" sz="2800" b="1" cap="none" dirty="0" smtClean="0">
                <a:ln w="10541" cmpd="sng">
                  <a:solidFill>
                    <a:schemeClr val="accent1">
                      <a:shade val="88000"/>
                      <a:satMod val="110000"/>
                    </a:schemeClr>
                  </a:solidFill>
                  <a:prstDash val="solid"/>
                </a:ln>
                <a:solidFill>
                  <a:schemeClr val="accent2">
                    <a:lumMod val="50000"/>
                  </a:schemeClr>
                </a:solidFill>
                <a:effectLst/>
                <a:latin typeface="+mj-lt"/>
                <a:ea typeface="Tahoma" pitchFamily="34" charset="0"/>
                <a:cs typeface="Tahoma" pitchFamily="34" charset="0"/>
              </a:rPr>
              <a:t>Gli indicatori infrastrutturali</a:t>
            </a:r>
            <a:endParaRPr lang="it-IT" sz="2800" b="1" cap="none" dirty="0">
              <a:solidFill>
                <a:schemeClr val="accent2">
                  <a:lumMod val="50000"/>
                </a:schemeClr>
              </a:solidFill>
              <a:effectLst/>
              <a:latin typeface="+mj-lt"/>
              <a:ea typeface="Tahoma" pitchFamily="34" charset="0"/>
              <a:cs typeface="Tahoma" pitchFamily="34" charset="0"/>
            </a:endParaRPr>
          </a:p>
        </p:txBody>
      </p:sp>
      <p:sp>
        <p:nvSpPr>
          <p:cNvPr id="12289" name="Rectangle 1"/>
          <p:cNvSpPr>
            <a:spLocks noChangeArrowheads="1"/>
          </p:cNvSpPr>
          <p:nvPr/>
        </p:nvSpPr>
        <p:spPr bwMode="auto">
          <a:xfrm>
            <a:off x="2123728" y="5823266"/>
            <a:ext cx="4139952" cy="2154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pPr>
            <a:r>
              <a:rPr kumimoji="0" lang="it-IT" sz="800" b="0" i="1" u="none" strike="noStrike" cap="none" normalizeH="0" baseline="0" dirty="0" smtClean="0">
                <a:ln>
                  <a:noFill/>
                </a:ln>
                <a:solidFill>
                  <a:schemeClr val="tx1"/>
                </a:solidFill>
                <a:effectLst/>
                <a:latin typeface="Tahoma" pitchFamily="34" charset="0"/>
                <a:ea typeface="Tahoma" pitchFamily="34" charset="0"/>
                <a:cs typeface="Tahoma" pitchFamily="34" charset="0"/>
              </a:rPr>
              <a:t>Fonte: Elaborazione su dati Unioncamere</a:t>
            </a:r>
            <a:endParaRPr kumimoji="0" lang="it-IT" sz="18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p:txBody>
      </p:sp>
      <p:sp>
        <p:nvSpPr>
          <p:cNvPr id="6" name="Segnaposto piè di pagina 5"/>
          <p:cNvSpPr>
            <a:spLocks noGrp="1"/>
          </p:cNvSpPr>
          <p:nvPr>
            <p:ph type="ftr" sz="quarter" idx="11"/>
          </p:nvPr>
        </p:nvSpPr>
        <p:spPr>
          <a:xfrm>
            <a:off x="4380072" y="6407944"/>
            <a:ext cx="3360280" cy="365125"/>
          </a:xfrm>
        </p:spPr>
        <p:txBody>
          <a:bodyPr/>
          <a:lstStyle/>
          <a:p>
            <a:r>
              <a:rPr lang="it-IT" dirty="0" smtClean="0"/>
              <a:t>Elaborazione Servizio Economia Locale CCIAA Brindisi</a:t>
            </a:r>
            <a:endParaRPr lang="it-IT" dirty="0"/>
          </a:p>
        </p:txBody>
      </p:sp>
      <p:graphicFrame>
        <p:nvGraphicFramePr>
          <p:cNvPr id="8" name="Grafico 7"/>
          <p:cNvGraphicFramePr/>
          <p:nvPr/>
        </p:nvGraphicFramePr>
        <p:xfrm>
          <a:off x="791580" y="1916832"/>
          <a:ext cx="7560840" cy="388843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18356" y="764704"/>
            <a:ext cx="8507288" cy="5184576"/>
          </a:xfrm>
        </p:spPr>
        <p:txBody>
          <a:bodyPr>
            <a:normAutofit/>
          </a:bodyPr>
          <a:lstStyle/>
          <a:p>
            <a:pPr marL="0" indent="0" algn="just">
              <a:buNone/>
            </a:pPr>
            <a:r>
              <a:rPr lang="it-IT" sz="2800" dirty="0" smtClean="0">
                <a:solidFill>
                  <a:schemeClr val="accent2">
                    <a:lumMod val="50000"/>
                  </a:schemeClr>
                </a:solidFill>
              </a:rPr>
              <a:t>Nonostante la crisi il tessuto imprenditoriale locale ha mostrato una certa tenuta, presentando un andamento migliore rispetto ai due anni precedenti</a:t>
            </a:r>
          </a:p>
          <a:p>
            <a:pPr marL="0" indent="0" algn="just">
              <a:buNone/>
            </a:pPr>
            <a:endParaRPr lang="it-IT" sz="2800" dirty="0">
              <a:solidFill>
                <a:srgbClr val="006600"/>
              </a:solidFill>
            </a:endParaRPr>
          </a:p>
        </p:txBody>
      </p:sp>
      <p:sp>
        <p:nvSpPr>
          <p:cNvPr id="3" name="Titolo 2"/>
          <p:cNvSpPr>
            <a:spLocks noGrp="1"/>
          </p:cNvSpPr>
          <p:nvPr>
            <p:ph type="title"/>
          </p:nvPr>
        </p:nvSpPr>
        <p:spPr>
          <a:xfrm>
            <a:off x="457200" y="274638"/>
            <a:ext cx="8229600" cy="562074"/>
          </a:xfrm>
        </p:spPr>
        <p:txBody>
          <a:bodyPr>
            <a:noAutofit/>
          </a:bodyPr>
          <a:lstStyle/>
          <a:p>
            <a:pPr algn="ctr"/>
            <a:r>
              <a:rPr lang="it-IT" sz="2800" baseline="0" dirty="0" smtClean="0">
                <a:solidFill>
                  <a:schemeClr val="accent2">
                    <a:lumMod val="50000"/>
                  </a:schemeClr>
                </a:solidFill>
                <a:ea typeface="Tahoma" pitchFamily="34" charset="0"/>
                <a:cs typeface="Tahoma" pitchFamily="34" charset="0"/>
              </a:rPr>
              <a:t>LA DEMOGRAFIA DELLE IMPRESE</a:t>
            </a:r>
            <a:endParaRPr lang="it-IT" sz="2800" dirty="0">
              <a:solidFill>
                <a:schemeClr val="accent2">
                  <a:lumMod val="50000"/>
                </a:schemeClr>
              </a:solidFill>
              <a:ea typeface="Tahoma" pitchFamily="34" charset="0"/>
              <a:cs typeface="Tahoma" pitchFamily="34" charset="0"/>
            </a:endParaRPr>
          </a:p>
        </p:txBody>
      </p:sp>
      <p:graphicFrame>
        <p:nvGraphicFramePr>
          <p:cNvPr id="4" name="Grafico 3"/>
          <p:cNvGraphicFramePr/>
          <p:nvPr/>
        </p:nvGraphicFramePr>
        <p:xfrm>
          <a:off x="3995936" y="2276872"/>
          <a:ext cx="4824536" cy="345638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ella 4"/>
          <p:cNvGraphicFramePr>
            <a:graphicFrameLocks noGrp="1"/>
          </p:cNvGraphicFramePr>
          <p:nvPr/>
        </p:nvGraphicFramePr>
        <p:xfrm>
          <a:off x="755576" y="2780928"/>
          <a:ext cx="2855416" cy="2635419"/>
        </p:xfrm>
        <a:graphic>
          <a:graphicData uri="http://schemas.openxmlformats.org/drawingml/2006/table">
            <a:tbl>
              <a:tblPr/>
              <a:tblGrid>
                <a:gridCol w="1475298"/>
                <a:gridCol w="1380118"/>
              </a:tblGrid>
              <a:tr h="662473">
                <a:tc>
                  <a:txBody>
                    <a:bodyPr/>
                    <a:lstStyle/>
                    <a:p>
                      <a:pPr algn="ctr">
                        <a:lnSpc>
                          <a:spcPct val="115000"/>
                        </a:lnSpc>
                        <a:spcAft>
                          <a:spcPts val="0"/>
                        </a:spcAft>
                      </a:pPr>
                      <a:r>
                        <a:rPr lang="it-IT" sz="28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ea typeface="Times New Roman"/>
                          <a:cs typeface="Times New Roman"/>
                        </a:rPr>
                        <a:t>Brindisi </a:t>
                      </a:r>
                    </a:p>
                  </a:txBody>
                  <a:tcPr marL="44450" marR="44450" marT="0" marB="0" anchor="ctr">
                    <a:lnL w="28575" cap="flat" cmpd="dbl" algn="ctr">
                      <a:noFill/>
                      <a:prstDash val="solid"/>
                      <a:round/>
                      <a:headEnd type="none" w="med" len="med"/>
                      <a:tailEnd type="none" w="med" len="med"/>
                    </a:lnL>
                    <a:lnR w="28575" cap="flat" cmpd="dbl" algn="ctr">
                      <a:noFill/>
                      <a:prstDash val="solid"/>
                      <a:round/>
                      <a:headEnd type="none" w="med" len="med"/>
                      <a:tailEnd type="none" w="med" len="med"/>
                    </a:lnR>
                    <a:lnT w="28575" cap="flat" cmpd="dbl" algn="ctr">
                      <a:noFill/>
                      <a:prstDash val="solid"/>
                      <a:round/>
                      <a:headEnd type="none" w="med" len="med"/>
                      <a:tailEnd type="none" w="med" len="med"/>
                    </a:lnT>
                    <a:lnB w="28575" cap="flat" cmpd="dbl" algn="ctr">
                      <a:noFill/>
                      <a:prstDash val="solid"/>
                      <a:round/>
                      <a:headEnd type="none" w="med" len="med"/>
                      <a:tailEnd type="none" w="med" len="med"/>
                    </a:lnB>
                    <a:lnTlToBr w="12700" cmpd="sng">
                      <a:noFill/>
                      <a:prstDash val="solid"/>
                    </a:lnTlToBr>
                    <a:lnBlToTr w="12700" cmpd="sng">
                      <a:noFill/>
                      <a:prstDash val="solid"/>
                    </a:lnBlToTr>
                    <a:solidFill>
                      <a:srgbClr val="33CC33"/>
                    </a:solidFill>
                  </a:tcPr>
                </a:tc>
                <a:tc>
                  <a:txBody>
                    <a:bodyPr/>
                    <a:lstStyle/>
                    <a:p>
                      <a:pPr algn="ctr">
                        <a:lnSpc>
                          <a:spcPct val="115000"/>
                        </a:lnSpc>
                        <a:spcAft>
                          <a:spcPts val="0"/>
                        </a:spcAft>
                      </a:pPr>
                      <a:r>
                        <a:rPr lang="it-IT" sz="28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ea typeface="Times New Roman"/>
                          <a:cs typeface="Times New Roman"/>
                        </a:rPr>
                        <a:t>-0,25</a:t>
                      </a:r>
                    </a:p>
                  </a:txBody>
                  <a:tcPr marL="44450" marR="44450" marT="0" marB="0" anchor="ctr">
                    <a:lnL w="28575" cap="flat" cmpd="dbl" algn="ctr">
                      <a:noFill/>
                      <a:prstDash val="solid"/>
                      <a:round/>
                      <a:headEnd type="none" w="med" len="med"/>
                      <a:tailEnd type="none" w="med" len="med"/>
                    </a:lnL>
                    <a:lnR w="28575" cap="flat" cmpd="dbl" algn="ctr">
                      <a:noFill/>
                      <a:prstDash val="solid"/>
                      <a:round/>
                      <a:headEnd type="none" w="med" len="med"/>
                      <a:tailEnd type="none" w="med" len="med"/>
                    </a:lnR>
                    <a:lnT w="28575" cap="flat" cmpd="dbl" algn="ctr">
                      <a:noFill/>
                      <a:prstDash val="solid"/>
                      <a:round/>
                      <a:headEnd type="none" w="med" len="med"/>
                      <a:tailEnd type="none" w="med" len="med"/>
                    </a:lnT>
                    <a:lnB w="28575" cap="flat" cmpd="dbl" algn="ctr">
                      <a:noFill/>
                      <a:prstDash val="solid"/>
                      <a:round/>
                      <a:headEnd type="none" w="med" len="med"/>
                      <a:tailEnd type="none" w="med" len="med"/>
                    </a:lnB>
                    <a:lnTlToBr w="12700" cmpd="sng">
                      <a:noFill/>
                      <a:prstDash val="solid"/>
                    </a:lnTlToBr>
                    <a:lnBlToTr w="12700" cmpd="sng">
                      <a:noFill/>
                      <a:prstDash val="solid"/>
                    </a:lnBlToTr>
                    <a:solidFill>
                      <a:srgbClr val="33CC33"/>
                    </a:solidFill>
                  </a:tcPr>
                </a:tc>
              </a:tr>
              <a:tr h="324000">
                <a:tc>
                  <a:txBody>
                    <a:bodyPr/>
                    <a:lstStyle/>
                    <a:p>
                      <a:pPr algn="ctr">
                        <a:lnSpc>
                          <a:spcPct val="115000"/>
                        </a:lnSpc>
                        <a:spcAft>
                          <a:spcPts val="0"/>
                        </a:spcAft>
                      </a:pPr>
                      <a:endParaRPr lang="it-IT" sz="12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ea typeface="Times New Roman"/>
                        <a:cs typeface="Times New Roman"/>
                      </a:endParaRPr>
                    </a:p>
                  </a:txBody>
                  <a:tcPr marL="44450" marR="44450" marT="0" marB="0" anchor="ctr">
                    <a:lnL w="28575" cap="flat" cmpd="dbl" algn="ctr">
                      <a:noFill/>
                      <a:prstDash val="solid"/>
                      <a:round/>
                      <a:headEnd type="none" w="med" len="med"/>
                      <a:tailEnd type="none" w="med" len="med"/>
                    </a:lnL>
                    <a:lnR w="28575" cap="flat" cmpd="dbl" algn="ctr">
                      <a:noFill/>
                      <a:prstDash val="solid"/>
                      <a:round/>
                      <a:headEnd type="none" w="med" len="med"/>
                      <a:tailEnd type="none" w="med" len="med"/>
                    </a:lnR>
                    <a:lnT w="28575" cap="flat" cmpd="dbl" algn="ctr">
                      <a:noFill/>
                      <a:prstDash val="solid"/>
                      <a:round/>
                      <a:headEnd type="none" w="med" len="med"/>
                      <a:tailEnd type="none" w="med" len="med"/>
                    </a:lnT>
                    <a:lnB w="28575" cap="flat" cmpd="dbl"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endParaRPr lang="it-IT" sz="12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ea typeface="Times New Roman"/>
                        <a:cs typeface="Times New Roman"/>
                      </a:endParaRPr>
                    </a:p>
                  </a:txBody>
                  <a:tcPr marL="44450" marR="44450" marT="0" marB="0" anchor="ctr">
                    <a:lnL w="28575" cap="flat" cmpd="dbl" algn="ctr">
                      <a:noFill/>
                      <a:prstDash val="solid"/>
                      <a:round/>
                      <a:headEnd type="none" w="med" len="med"/>
                      <a:tailEnd type="none" w="med" len="med"/>
                    </a:lnL>
                    <a:lnR w="28575" cap="flat" cmpd="dbl" algn="ctr">
                      <a:noFill/>
                      <a:prstDash val="solid"/>
                      <a:round/>
                      <a:headEnd type="none" w="med" len="med"/>
                      <a:tailEnd type="none" w="med" len="med"/>
                    </a:lnR>
                    <a:lnT w="28575" cap="flat" cmpd="dbl" algn="ctr">
                      <a:noFill/>
                      <a:prstDash val="solid"/>
                      <a:round/>
                      <a:headEnd type="none" w="med" len="med"/>
                      <a:tailEnd type="none" w="med" len="med"/>
                    </a:lnT>
                    <a:lnB w="28575" cap="flat" cmpd="dbl" algn="ctr">
                      <a:noFill/>
                      <a:prstDash val="solid"/>
                      <a:round/>
                      <a:headEnd type="none" w="med" len="med"/>
                      <a:tailEnd type="none" w="med" len="med"/>
                    </a:lnB>
                    <a:lnTlToBr w="12700" cmpd="sng">
                      <a:noFill/>
                      <a:prstDash val="solid"/>
                    </a:lnTlToBr>
                    <a:lnBlToTr w="12700" cmpd="sng">
                      <a:noFill/>
                      <a:prstDash val="solid"/>
                    </a:lnBlToTr>
                  </a:tcPr>
                </a:tc>
              </a:tr>
              <a:tr h="662473">
                <a:tc>
                  <a:txBody>
                    <a:bodyPr/>
                    <a:lstStyle/>
                    <a:p>
                      <a:pPr algn="ctr">
                        <a:lnSpc>
                          <a:spcPct val="115000"/>
                        </a:lnSpc>
                        <a:spcAft>
                          <a:spcPts val="0"/>
                        </a:spcAft>
                      </a:pPr>
                      <a:r>
                        <a:rPr lang="it-IT" sz="28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ea typeface="Times New Roman"/>
                          <a:cs typeface="Times New Roman"/>
                        </a:rPr>
                        <a:t>Puglia</a:t>
                      </a:r>
                    </a:p>
                  </a:txBody>
                  <a:tcPr marL="44450" marR="44450" marT="0" marB="0" anchor="ctr">
                    <a:lnL w="28575" cap="flat" cmpd="dbl" algn="ctr">
                      <a:noFill/>
                      <a:prstDash val="solid"/>
                      <a:round/>
                      <a:headEnd type="none" w="med" len="med"/>
                      <a:tailEnd type="none" w="med" len="med"/>
                    </a:lnL>
                    <a:lnR w="28575" cap="flat" cmpd="dbl" algn="ctr">
                      <a:noFill/>
                      <a:prstDash val="solid"/>
                      <a:round/>
                      <a:headEnd type="none" w="med" len="med"/>
                      <a:tailEnd type="none" w="med" len="med"/>
                    </a:lnR>
                    <a:lnT w="28575" cap="flat" cmpd="dbl" algn="ctr">
                      <a:noFill/>
                      <a:prstDash val="solid"/>
                      <a:round/>
                      <a:headEnd type="none" w="med" len="med"/>
                      <a:tailEnd type="none" w="med" len="med"/>
                    </a:lnT>
                    <a:lnB w="28575" cap="flat" cmpd="dbl" algn="ctr">
                      <a:no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lnSpc>
                          <a:spcPct val="115000"/>
                        </a:lnSpc>
                        <a:spcAft>
                          <a:spcPts val="0"/>
                        </a:spcAft>
                      </a:pPr>
                      <a:r>
                        <a:rPr lang="it-IT" sz="28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ea typeface="Times New Roman"/>
                          <a:cs typeface="Times New Roman"/>
                        </a:rPr>
                        <a:t>+0,05</a:t>
                      </a:r>
                      <a:endParaRPr lang="it-IT" sz="28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ea typeface="Times New Roman"/>
                        <a:cs typeface="Times New Roman"/>
                      </a:endParaRPr>
                    </a:p>
                  </a:txBody>
                  <a:tcPr marL="44450" marR="44450" marT="0" marB="0" anchor="ctr">
                    <a:lnL w="28575" cap="flat" cmpd="dbl" algn="ctr">
                      <a:noFill/>
                      <a:prstDash val="solid"/>
                      <a:round/>
                      <a:headEnd type="none" w="med" len="med"/>
                      <a:tailEnd type="none" w="med" len="med"/>
                    </a:lnL>
                    <a:lnR w="28575" cap="flat" cmpd="dbl" algn="ctr">
                      <a:noFill/>
                      <a:prstDash val="solid"/>
                      <a:round/>
                      <a:headEnd type="none" w="med" len="med"/>
                      <a:tailEnd type="none" w="med" len="med"/>
                    </a:lnR>
                    <a:lnT w="28575" cap="flat" cmpd="dbl" algn="ctr">
                      <a:noFill/>
                      <a:prstDash val="solid"/>
                      <a:round/>
                      <a:headEnd type="none" w="med" len="med"/>
                      <a:tailEnd type="none" w="med" len="med"/>
                    </a:lnT>
                    <a:lnB w="28575" cap="flat" cmpd="dbl" algn="ctr">
                      <a:noFill/>
                      <a:prstDash val="solid"/>
                      <a:round/>
                      <a:headEnd type="none" w="med" len="med"/>
                      <a:tailEnd type="none" w="med" len="med"/>
                    </a:lnB>
                    <a:lnTlToBr w="12700" cmpd="sng">
                      <a:noFill/>
                      <a:prstDash val="solid"/>
                    </a:lnTlToBr>
                    <a:lnBlToTr w="12700" cmpd="sng">
                      <a:noFill/>
                      <a:prstDash val="solid"/>
                    </a:lnBlToTr>
                    <a:solidFill>
                      <a:srgbClr val="FFC000"/>
                    </a:solidFill>
                  </a:tcPr>
                </a:tc>
              </a:tr>
              <a:tr h="324000">
                <a:tc>
                  <a:txBody>
                    <a:bodyPr/>
                    <a:lstStyle/>
                    <a:p>
                      <a:pPr algn="ctr">
                        <a:lnSpc>
                          <a:spcPct val="115000"/>
                        </a:lnSpc>
                        <a:spcAft>
                          <a:spcPts val="0"/>
                        </a:spcAft>
                      </a:pPr>
                      <a:endParaRPr lang="it-IT" sz="12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ea typeface="Times New Roman"/>
                        <a:cs typeface="Times New Roman"/>
                      </a:endParaRPr>
                    </a:p>
                  </a:txBody>
                  <a:tcPr marL="44450" marR="44450" marT="0" marB="0" anchor="ctr">
                    <a:lnL w="28575" cap="flat" cmpd="dbl" algn="ctr">
                      <a:noFill/>
                      <a:prstDash val="solid"/>
                      <a:round/>
                      <a:headEnd type="none" w="med" len="med"/>
                      <a:tailEnd type="none" w="med" len="med"/>
                    </a:lnL>
                    <a:lnR w="28575" cap="flat" cmpd="dbl" algn="ctr">
                      <a:noFill/>
                      <a:prstDash val="solid"/>
                      <a:round/>
                      <a:headEnd type="none" w="med" len="med"/>
                      <a:tailEnd type="none" w="med" len="med"/>
                    </a:lnR>
                    <a:lnT w="28575" cap="flat" cmpd="dbl" algn="ctr">
                      <a:noFill/>
                      <a:prstDash val="solid"/>
                      <a:round/>
                      <a:headEnd type="none" w="med" len="med"/>
                      <a:tailEnd type="none" w="med" len="med"/>
                    </a:lnT>
                    <a:lnB w="28575" cap="flat" cmpd="dbl"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endParaRPr lang="it-IT" sz="12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ea typeface="Times New Roman"/>
                        <a:cs typeface="Times New Roman"/>
                      </a:endParaRPr>
                    </a:p>
                  </a:txBody>
                  <a:tcPr marL="44450" marR="44450" marT="0" marB="0" anchor="ctr">
                    <a:lnL w="28575" cap="flat" cmpd="dbl" algn="ctr">
                      <a:noFill/>
                      <a:prstDash val="solid"/>
                      <a:round/>
                      <a:headEnd type="none" w="med" len="med"/>
                      <a:tailEnd type="none" w="med" len="med"/>
                    </a:lnL>
                    <a:lnR w="28575" cap="flat" cmpd="dbl" algn="ctr">
                      <a:noFill/>
                      <a:prstDash val="solid"/>
                      <a:round/>
                      <a:headEnd type="none" w="med" len="med"/>
                      <a:tailEnd type="none" w="med" len="med"/>
                    </a:lnR>
                    <a:lnT w="28575" cap="flat" cmpd="dbl" algn="ctr">
                      <a:noFill/>
                      <a:prstDash val="solid"/>
                      <a:round/>
                      <a:headEnd type="none" w="med" len="med"/>
                      <a:tailEnd type="none" w="med" len="med"/>
                    </a:lnT>
                    <a:lnB w="28575" cap="flat" cmpd="dbl" algn="ctr">
                      <a:noFill/>
                      <a:prstDash val="solid"/>
                      <a:round/>
                      <a:headEnd type="none" w="med" len="med"/>
                      <a:tailEnd type="none" w="med" len="med"/>
                    </a:lnB>
                    <a:lnTlToBr w="12700" cmpd="sng">
                      <a:noFill/>
                      <a:prstDash val="solid"/>
                    </a:lnTlToBr>
                    <a:lnBlToTr w="12700" cmpd="sng">
                      <a:noFill/>
                      <a:prstDash val="solid"/>
                    </a:lnBlToTr>
                  </a:tcPr>
                </a:tc>
              </a:tr>
              <a:tr h="662473">
                <a:tc>
                  <a:txBody>
                    <a:bodyPr/>
                    <a:lstStyle/>
                    <a:p>
                      <a:pPr algn="ctr">
                        <a:lnSpc>
                          <a:spcPct val="115000"/>
                        </a:lnSpc>
                        <a:spcAft>
                          <a:spcPts val="0"/>
                        </a:spcAft>
                      </a:pPr>
                      <a:r>
                        <a:rPr lang="it-IT" sz="28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ea typeface="Times New Roman"/>
                          <a:cs typeface="Times New Roman"/>
                        </a:rPr>
                        <a:t>Italia</a:t>
                      </a:r>
                    </a:p>
                  </a:txBody>
                  <a:tcPr marL="44450" marR="44450" marT="0" marB="0" anchor="ctr">
                    <a:lnL w="28575" cap="flat" cmpd="dbl" algn="ctr">
                      <a:noFill/>
                      <a:prstDash val="solid"/>
                      <a:round/>
                      <a:headEnd type="none" w="med" len="med"/>
                      <a:tailEnd type="none" w="med" len="med"/>
                    </a:lnL>
                    <a:lnR w="28575" cap="flat" cmpd="dbl" algn="ctr">
                      <a:noFill/>
                      <a:prstDash val="solid"/>
                      <a:round/>
                      <a:headEnd type="none" w="med" len="med"/>
                      <a:tailEnd type="none" w="med" len="med"/>
                    </a:lnR>
                    <a:lnT w="28575" cap="flat" cmpd="dbl" algn="ctr">
                      <a:noFill/>
                      <a:prstDash val="solid"/>
                      <a:round/>
                      <a:headEnd type="none" w="med" len="med"/>
                      <a:tailEnd type="none" w="med" len="med"/>
                    </a:lnT>
                    <a:lnB w="28575" cap="flat" cmpd="dbl" algn="ctr">
                      <a:no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tc>
                  <a:txBody>
                    <a:bodyPr/>
                    <a:lstStyle/>
                    <a:p>
                      <a:pPr algn="ctr">
                        <a:lnSpc>
                          <a:spcPct val="115000"/>
                        </a:lnSpc>
                        <a:spcAft>
                          <a:spcPts val="0"/>
                        </a:spcAft>
                      </a:pPr>
                      <a:r>
                        <a:rPr lang="it-IT" sz="28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ea typeface="Times New Roman"/>
                          <a:cs typeface="Times New Roman"/>
                        </a:rPr>
                        <a:t>+0,21</a:t>
                      </a:r>
                      <a:endParaRPr lang="it-IT" sz="28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ea typeface="Times New Roman"/>
                        <a:cs typeface="Times New Roman"/>
                      </a:endParaRPr>
                    </a:p>
                  </a:txBody>
                  <a:tcPr marL="44450" marR="44450" marT="0" marB="0" anchor="ctr">
                    <a:lnL w="28575" cap="flat" cmpd="dbl" algn="ctr">
                      <a:noFill/>
                      <a:prstDash val="solid"/>
                      <a:round/>
                      <a:headEnd type="none" w="med" len="med"/>
                      <a:tailEnd type="none" w="med" len="med"/>
                    </a:lnL>
                    <a:lnR w="28575" cap="flat" cmpd="dbl" algn="ctr">
                      <a:noFill/>
                      <a:prstDash val="solid"/>
                      <a:round/>
                      <a:headEnd type="none" w="med" len="med"/>
                      <a:tailEnd type="none" w="med" len="med"/>
                    </a:lnR>
                    <a:lnT w="28575" cap="flat" cmpd="dbl" algn="ctr">
                      <a:noFill/>
                      <a:prstDash val="solid"/>
                      <a:round/>
                      <a:headEnd type="none" w="med" len="med"/>
                      <a:tailEnd type="none" w="med" len="med"/>
                    </a:lnT>
                    <a:lnB w="28575" cap="flat" cmpd="dbl" algn="ctr">
                      <a:no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tr>
            </a:tbl>
          </a:graphicData>
        </a:graphic>
      </p:graphicFrame>
      <p:sp>
        <p:nvSpPr>
          <p:cNvPr id="6" name="Segnaposto piè di pagina 5"/>
          <p:cNvSpPr>
            <a:spLocks noGrp="1"/>
          </p:cNvSpPr>
          <p:nvPr>
            <p:ph type="ftr" sz="quarter" idx="11"/>
          </p:nvPr>
        </p:nvSpPr>
        <p:spPr>
          <a:xfrm>
            <a:off x="4380072" y="6407944"/>
            <a:ext cx="3288272" cy="365125"/>
          </a:xfrm>
        </p:spPr>
        <p:txBody>
          <a:bodyPr/>
          <a:lstStyle/>
          <a:p>
            <a:r>
              <a:rPr lang="it-IT" dirty="0" smtClean="0"/>
              <a:t>Elaborazione Servizio Economia Locale CCIAA Brindisi</a:t>
            </a:r>
            <a:endParaRPr lang="it-IT"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268760"/>
            <a:ext cx="8229600" cy="4738531"/>
          </a:xfrm>
        </p:spPr>
        <p:txBody>
          <a:bodyPr>
            <a:normAutofit fontScale="62500" lnSpcReduction="20000"/>
          </a:bodyPr>
          <a:lstStyle/>
          <a:p>
            <a:pPr algn="just">
              <a:buFont typeface="Wingdings" pitchFamily="2" charset="2"/>
              <a:buChar char="v"/>
            </a:pPr>
            <a:r>
              <a:rPr lang="it-IT" sz="3000" dirty="0" smtClean="0">
                <a:solidFill>
                  <a:schemeClr val="accent2">
                    <a:lumMod val="50000"/>
                  </a:schemeClr>
                </a:solidFill>
              </a:rPr>
              <a:t>È di immediata percezione come la rete brindisina dei collegamenti raggiunga standard ottimali con riferimento a tutte le tipologie di dotazione infrastrutturale, fatta eccezione per la rete stradale. In merito, si evidenzia che il livello dell’indicatore concernente la rete stradale (46,1) manifesta evidenti elementi deficitari rispetto sia alla media regionale (73,7), che al riferimento nazionale (100)</a:t>
            </a:r>
          </a:p>
          <a:p>
            <a:pPr algn="just">
              <a:buFont typeface="Wingdings" pitchFamily="2" charset="2"/>
              <a:buChar char="v"/>
            </a:pPr>
            <a:r>
              <a:rPr lang="it-IT" sz="3000" dirty="0" smtClean="0">
                <a:solidFill>
                  <a:schemeClr val="accent2">
                    <a:lumMod val="50000"/>
                  </a:schemeClr>
                </a:solidFill>
              </a:rPr>
              <a:t>Di tutt’altra specie sono le indicazioni che giungono dall’analisi delle altre tipologie di infrastrutture.</a:t>
            </a:r>
          </a:p>
          <a:p>
            <a:pPr algn="just">
              <a:buFont typeface="Wingdings" pitchFamily="2" charset="2"/>
              <a:buChar char="v"/>
            </a:pPr>
            <a:r>
              <a:rPr lang="it-IT" sz="3000" dirty="0" smtClean="0">
                <a:solidFill>
                  <a:schemeClr val="accent2">
                    <a:lumMod val="50000"/>
                  </a:schemeClr>
                </a:solidFill>
              </a:rPr>
              <a:t>Rispetto al dato medio regionale porti  (106,9), già di per sé abbondantemente superiore a quello nazionale, l’indicatore calcolato per la provincia brindisina raggiunge livelli significativamente più alti (221,0).</a:t>
            </a:r>
          </a:p>
          <a:p>
            <a:pPr algn="just">
              <a:buFont typeface="Wingdings" pitchFamily="2" charset="2"/>
              <a:buChar char="v"/>
            </a:pPr>
            <a:r>
              <a:rPr lang="it-IT" sz="3000" dirty="0" smtClean="0">
                <a:solidFill>
                  <a:schemeClr val="accent2">
                    <a:lumMod val="50000"/>
                  </a:schemeClr>
                </a:solidFill>
              </a:rPr>
              <a:t>In relazione alla infrastruttura “aeroporto” il dato brindisino eccelle (259,4), risultando circa 4 volte superiore a quello regionale e 2 volte e mezzo il riferimento nazionale.</a:t>
            </a:r>
          </a:p>
          <a:p>
            <a:pPr algn="just">
              <a:buFont typeface="Wingdings" pitchFamily="2" charset="2"/>
              <a:buChar char="v"/>
            </a:pPr>
            <a:r>
              <a:rPr lang="it-IT" sz="3000" dirty="0" smtClean="0">
                <a:solidFill>
                  <a:schemeClr val="accent2">
                    <a:lumMod val="50000"/>
                  </a:schemeClr>
                </a:solidFill>
              </a:rPr>
              <a:t>Anche la dotazione di rete ferroviaria può considerarsi un punto di forza per l’economia brindisina; infatti, con il 157,9 distanzia di circa 62 punti la media regionale (95,2) e di quasi 60 quella nazionale (100).</a:t>
            </a:r>
          </a:p>
          <a:p>
            <a:pPr marL="0" indent="0">
              <a:buNone/>
            </a:pPr>
            <a:endParaRPr lang="it-IT" dirty="0">
              <a:solidFill>
                <a:schemeClr val="accent2">
                  <a:lumMod val="50000"/>
                </a:schemeClr>
              </a:solidFill>
            </a:endParaRPr>
          </a:p>
        </p:txBody>
      </p:sp>
      <p:sp>
        <p:nvSpPr>
          <p:cNvPr id="3" name="Segnaposto piè di pagina 2"/>
          <p:cNvSpPr>
            <a:spLocks noGrp="1"/>
          </p:cNvSpPr>
          <p:nvPr>
            <p:ph type="ftr" sz="quarter" idx="11"/>
          </p:nvPr>
        </p:nvSpPr>
        <p:spPr>
          <a:xfrm>
            <a:off x="4572000" y="6407944"/>
            <a:ext cx="3600400" cy="365125"/>
          </a:xfrm>
        </p:spPr>
        <p:txBody>
          <a:bodyPr/>
          <a:lstStyle/>
          <a:p>
            <a:r>
              <a:rPr lang="it-IT" dirty="0" smtClean="0"/>
              <a:t>Elaborazione Servizio Economia Locale CCIAA Brindisi</a:t>
            </a:r>
            <a:endParaRPr lang="it-IT" dirty="0"/>
          </a:p>
        </p:txBody>
      </p:sp>
      <p:sp>
        <p:nvSpPr>
          <p:cNvPr id="4" name="Titolo 3"/>
          <p:cNvSpPr>
            <a:spLocks noGrp="1"/>
          </p:cNvSpPr>
          <p:nvPr>
            <p:ph type="title"/>
          </p:nvPr>
        </p:nvSpPr>
        <p:spPr>
          <a:xfrm>
            <a:off x="457200" y="274638"/>
            <a:ext cx="8229600" cy="994122"/>
          </a:xfrm>
        </p:spPr>
        <p:txBody>
          <a:bodyPr>
            <a:normAutofit/>
          </a:bodyPr>
          <a:lstStyle/>
          <a:p>
            <a:pPr algn="ctr"/>
            <a:r>
              <a:rPr lang="it-IT" sz="2800" dirty="0" smtClean="0">
                <a:solidFill>
                  <a:schemeClr val="accent2">
                    <a:lumMod val="50000"/>
                  </a:schemeClr>
                </a:solidFill>
                <a:effectLst/>
              </a:rPr>
              <a:t>GLI INDICATORI INFRASTRUTTURALI</a:t>
            </a:r>
            <a:endParaRPr lang="it-IT" sz="2800" dirty="0">
              <a:solidFill>
                <a:schemeClr val="accent2">
                  <a:lumMod val="50000"/>
                </a:schemeClr>
              </a:solidFill>
              <a:effectLst/>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357298"/>
            <a:ext cx="8229600" cy="4929222"/>
          </a:xfrm>
        </p:spPr>
        <p:txBody>
          <a:bodyPr>
            <a:normAutofit/>
          </a:bodyPr>
          <a:lstStyle/>
          <a:p>
            <a:pPr marL="0" indent="0" algn="just">
              <a:buNone/>
            </a:pPr>
            <a:r>
              <a:rPr lang="it-IT" sz="1200" dirty="0" smtClean="0"/>
              <a:t>Con riferimento ai dati della spesa turistica sostenuta dai turisti stranieri in Italia e da quella effettuata all’estero dai viaggiatori italiani, si registra per il 2013  a livello nazionale, un saldo netto positivo di  12.830  milioni di euro, in assoluto il miglior dato del periodo in esame, in forte recupero rispetto ai valori registrati nel 2012 (11.544 milioni). Anche a livello regionale il saldo risulta positivo, invertendo la tendenza del periodo 2009/2011 in cui la Puglia aveva sempre registrato un saldo negativo. Nel 2013 infatti la Puglia ha registrato un saldo positivo pari a 132 milioni di euro, nettamente superiore a quello dell’anno precedente (49 milioni) e in sensibile recupero rispetto ai dati degli anni precedenti (in particolare del 2009 con -92 milioni). Per la provincia di Brindisi il saldo continua ad essere positivo (68 milioni), in aumento del 62%  rispetto a quello dell’anno precedente (42 milioni), ed in assoluto il miglior dato del periodo esaminato. Il saldo particolarmente positivo è dovuto al prevalere della spesa dei turisti stranieri a Brindisi rispetto a quella dei turisti brindisini all’estero; in particolare i turisti stranieri hanno speso in provincia di Brindisi 106 milioni di euro, contro un importo di 38 milioni di euro speso dai brindisini all’estero. Per quanto concerne le altre province pugliesi, il saldo positivo maggiore è quello della provincia di Lecce (in aumento del 57% rispetto all’anno precedente), segue Brindisi (68 milioni), Foggia (13 milioni), Bari (3 milioni), rimangono invece, negativi i saldi della provincia di Taranto (-12 milioni) e della BAT (- 24 milioni).</a:t>
            </a:r>
          </a:p>
          <a:p>
            <a:pPr marL="0" indent="0" algn="just">
              <a:buNone/>
            </a:pPr>
            <a:endParaRPr lang="it-IT" sz="1200" dirty="0" smtClean="0"/>
          </a:p>
          <a:p>
            <a:endParaRPr lang="it-IT" sz="1200" dirty="0" smtClean="0"/>
          </a:p>
          <a:p>
            <a:pPr>
              <a:buNone/>
            </a:pPr>
            <a:endParaRPr lang="it-IT" sz="1200" dirty="0"/>
          </a:p>
        </p:txBody>
      </p:sp>
      <p:sp>
        <p:nvSpPr>
          <p:cNvPr id="3" name="Segnaposto piè di pagina 2"/>
          <p:cNvSpPr>
            <a:spLocks noGrp="1"/>
          </p:cNvSpPr>
          <p:nvPr>
            <p:ph type="ftr" sz="quarter" idx="11"/>
          </p:nvPr>
        </p:nvSpPr>
        <p:spPr>
          <a:xfrm>
            <a:off x="4380072" y="6407944"/>
            <a:ext cx="3478076" cy="365125"/>
          </a:xfrm>
        </p:spPr>
        <p:txBody>
          <a:bodyPr/>
          <a:lstStyle/>
          <a:p>
            <a:r>
              <a:rPr lang="it-IT" dirty="0" smtClean="0"/>
              <a:t>Elaborazione Servizio Economia Locale CCIAA Brindisi</a:t>
            </a:r>
            <a:endParaRPr lang="it-IT" dirty="0"/>
          </a:p>
        </p:txBody>
      </p:sp>
      <p:sp>
        <p:nvSpPr>
          <p:cNvPr id="4" name="Titolo 3"/>
          <p:cNvSpPr>
            <a:spLocks noGrp="1"/>
          </p:cNvSpPr>
          <p:nvPr>
            <p:ph type="title"/>
          </p:nvPr>
        </p:nvSpPr>
        <p:spPr>
          <a:xfrm>
            <a:off x="457200" y="214290"/>
            <a:ext cx="8229600" cy="1071570"/>
          </a:xfrm>
        </p:spPr>
        <p:txBody>
          <a:bodyPr anchor="t">
            <a:normAutofit fontScale="90000"/>
          </a:bodyPr>
          <a:lstStyle/>
          <a:p>
            <a:pPr algn="ctr"/>
            <a:r>
              <a:rPr lang="it-IT" sz="2800" dirty="0" smtClean="0">
                <a:solidFill>
                  <a:schemeClr val="accent2">
                    <a:lumMod val="50000"/>
                  </a:schemeClr>
                </a:solidFill>
              </a:rPr>
              <a:t>LA SPESA TURISTICA</a:t>
            </a:r>
            <a:br>
              <a:rPr lang="it-IT" sz="2800" dirty="0" smtClean="0">
                <a:solidFill>
                  <a:schemeClr val="accent2">
                    <a:lumMod val="50000"/>
                  </a:schemeClr>
                </a:solidFill>
              </a:rPr>
            </a:br>
            <a:r>
              <a:rPr lang="it-IT" sz="2200" dirty="0" smtClean="0">
                <a:solidFill>
                  <a:schemeClr val="accent2">
                    <a:lumMod val="50000"/>
                  </a:schemeClr>
                </a:solidFill>
              </a:rPr>
              <a:t>Saldo della spesa del turismo internazionale delle province pugliesi Serie 2009-2013. Dati in milioni di euro</a:t>
            </a:r>
            <a:r>
              <a:rPr lang="it-IT" sz="2800" dirty="0" smtClean="0"/>
              <a:t/>
            </a:r>
            <a:br>
              <a:rPr lang="it-IT" sz="2800" dirty="0" smtClean="0"/>
            </a:br>
            <a:endParaRPr lang="it-IT" sz="2800" dirty="0">
              <a:solidFill>
                <a:schemeClr val="accent2">
                  <a:lumMod val="50000"/>
                </a:schemeClr>
              </a:solidFill>
            </a:endParaRPr>
          </a:p>
        </p:txBody>
      </p:sp>
      <p:graphicFrame>
        <p:nvGraphicFramePr>
          <p:cNvPr id="5" name="Grafico 4"/>
          <p:cNvGraphicFramePr/>
          <p:nvPr/>
        </p:nvGraphicFramePr>
        <p:xfrm>
          <a:off x="2071670" y="4071942"/>
          <a:ext cx="6072230" cy="2357454"/>
        </p:xfrm>
        <a:graphic>
          <a:graphicData uri="http://schemas.openxmlformats.org/drawingml/2006/chart">
            <c:chart xmlns:c="http://schemas.openxmlformats.org/drawingml/2006/chart" xmlns:r="http://schemas.openxmlformats.org/officeDocument/2006/relationships" r:id="rId2"/>
          </a:graphicData>
        </a:graphic>
      </p:graphicFrame>
      <p:sp>
        <p:nvSpPr>
          <p:cNvPr id="56321" name="Rectangle 1"/>
          <p:cNvSpPr>
            <a:spLocks noChangeArrowheads="1"/>
          </p:cNvSpPr>
          <p:nvPr/>
        </p:nvSpPr>
        <p:spPr bwMode="auto">
          <a:xfrm>
            <a:off x="928662" y="6286520"/>
            <a:ext cx="9144000" cy="2154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it-IT" sz="800" i="1" dirty="0" smtClean="0">
                <a:latin typeface="Arial" pitchFamily="34" charset="0"/>
                <a:ea typeface="Times New Roman" pitchFamily="18" charset="0"/>
                <a:cs typeface="Calibri" pitchFamily="34" charset="0"/>
              </a:rPr>
              <a:t>Fonte:</a:t>
            </a:r>
            <a:r>
              <a:rPr kumimoji="0" lang="it-IT" sz="800" b="0" i="1" u="none" strike="noStrike" cap="none" normalizeH="0" baseline="0" dirty="0" smtClean="0">
                <a:ln>
                  <a:noFill/>
                </a:ln>
                <a:solidFill>
                  <a:schemeClr val="tx1"/>
                </a:solidFill>
                <a:effectLst/>
                <a:latin typeface="Arial" pitchFamily="34" charset="0"/>
                <a:ea typeface="Times New Roman" pitchFamily="18" charset="0"/>
                <a:cs typeface="Calibri" pitchFamily="34" charset="0"/>
              </a:rPr>
              <a:t>Banca d'Italia - ex Ufficio Italiano dei Cambi</a:t>
            </a: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14282" y="1000108"/>
            <a:ext cx="8643998" cy="5214974"/>
          </a:xfrm>
        </p:spPr>
        <p:txBody>
          <a:bodyPr>
            <a:normAutofit fontScale="85000" lnSpcReduction="20000"/>
          </a:bodyPr>
          <a:lstStyle/>
          <a:p>
            <a:pPr marL="0" indent="0" algn="just">
              <a:buNone/>
            </a:pPr>
            <a:r>
              <a:rPr lang="it-IT" sz="1400" b="1" dirty="0" smtClean="0"/>
              <a:t>Spesa dei viaggiatori stranieri a Brindisi, spesa dei viaggiatori brindisini all’estero, saldo- periodo 2009-2013 (valori assoluti in milioni di euro</a:t>
            </a:r>
            <a:r>
              <a:rPr lang="it-IT" sz="1400" dirty="0" smtClean="0"/>
              <a:t>)</a:t>
            </a:r>
          </a:p>
          <a:p>
            <a:pPr>
              <a:buNone/>
            </a:pPr>
            <a:endParaRPr lang="it-IT" sz="1200" dirty="0" smtClean="0"/>
          </a:p>
          <a:p>
            <a:pPr>
              <a:buNone/>
            </a:pPr>
            <a:endParaRPr lang="it-IT" sz="1200" dirty="0" smtClean="0"/>
          </a:p>
          <a:p>
            <a:pPr>
              <a:buNone/>
            </a:pPr>
            <a:endParaRPr lang="it-IT" sz="1200" dirty="0" smtClean="0"/>
          </a:p>
          <a:p>
            <a:pPr>
              <a:buNone/>
            </a:pPr>
            <a:endParaRPr lang="it-IT" sz="1200" dirty="0" smtClean="0"/>
          </a:p>
          <a:p>
            <a:pPr>
              <a:buNone/>
            </a:pPr>
            <a:endParaRPr lang="it-IT" sz="1200" dirty="0" smtClean="0"/>
          </a:p>
          <a:p>
            <a:pPr>
              <a:buNone/>
            </a:pPr>
            <a:endParaRPr lang="it-IT" sz="1200" dirty="0" smtClean="0"/>
          </a:p>
          <a:p>
            <a:pPr>
              <a:buNone/>
            </a:pPr>
            <a:endParaRPr lang="it-IT" sz="1200" dirty="0" smtClean="0"/>
          </a:p>
          <a:p>
            <a:pPr>
              <a:buNone/>
            </a:pPr>
            <a:endParaRPr lang="it-IT" sz="1200" dirty="0" smtClean="0"/>
          </a:p>
          <a:p>
            <a:pPr>
              <a:buNone/>
            </a:pPr>
            <a:endParaRPr lang="it-IT" sz="1200" dirty="0" smtClean="0"/>
          </a:p>
          <a:p>
            <a:pPr>
              <a:buNone/>
            </a:pPr>
            <a:endParaRPr lang="it-IT" sz="1200" dirty="0" smtClean="0"/>
          </a:p>
          <a:p>
            <a:pPr>
              <a:buNone/>
            </a:pPr>
            <a:endParaRPr lang="it-IT" sz="1200" dirty="0" smtClean="0"/>
          </a:p>
          <a:p>
            <a:pPr>
              <a:buNone/>
            </a:pPr>
            <a:endParaRPr lang="it-IT" sz="1200" dirty="0" smtClean="0"/>
          </a:p>
          <a:p>
            <a:pPr>
              <a:buNone/>
            </a:pPr>
            <a:endParaRPr lang="it-IT" sz="1200" dirty="0" smtClean="0"/>
          </a:p>
          <a:p>
            <a:pPr>
              <a:buNone/>
            </a:pPr>
            <a:endParaRPr lang="it-IT" sz="1200" dirty="0" smtClean="0"/>
          </a:p>
          <a:p>
            <a:pPr>
              <a:buNone/>
            </a:pPr>
            <a:endParaRPr lang="it-IT" sz="1200" dirty="0" smtClean="0"/>
          </a:p>
          <a:p>
            <a:pPr>
              <a:buNone/>
            </a:pPr>
            <a:endParaRPr lang="it-IT" sz="1200" dirty="0" smtClean="0"/>
          </a:p>
          <a:p>
            <a:pPr marL="0" indent="0" algn="just">
              <a:buNone/>
            </a:pPr>
            <a:r>
              <a:rPr lang="it-IT" sz="1600" dirty="0" smtClean="0"/>
              <a:t>Risulta in aumento, rispetto al 2012, la spesa in provincia di Brindisi dei viaggiatori stranieri (+41,3%), e quella dei brindisini all’estero(+15,2%). Nel periodo 2009-2013 la spesa dei turisti stranieri in provincia di Brindisi presenta un andamento fluttuante: cresce tra il 2009 e il 2010 (21,3%), è in leggera diminuzione tra il 2010 e il 2011 (- 2,7%), per poi aumentare tra il 2011 e il 2012 (4,2%) e tra il 2012 e il 2013(+41,3%). Nello stesso periodo la spesa dei brindisini all’estero cresce tra il 2009 e il 2010 (30,2%), è in leggera diminuzione tra il 2010 e il 2011 (- 5,4%), in consistente calo tra il 2011 e il 2012 (-37,7%), per poi aumentare tra il 2012 e il 2013(+15,2%). Nel 2013 a  livello regionale e nazionale dove, comunque, si riscontra una prevalenza in valore assoluto della spesa dei turisti stranieri rispetto a quella degli italiani, si registra rispettivamente, rispetto al 2012, un aumento del 6,4%  e del 2,9% della spesa dei viaggiatori stranieri ed una diminuzione dell’8,7% e dell’ 1,7% della spesa dei viaggiatori italiani.</a:t>
            </a:r>
          </a:p>
          <a:p>
            <a:pPr marL="0" indent="0" algn="just">
              <a:buNone/>
            </a:pPr>
            <a:endParaRPr lang="it-IT" sz="1200" dirty="0" smtClean="0"/>
          </a:p>
          <a:p>
            <a:pPr>
              <a:buNone/>
            </a:pPr>
            <a:endParaRPr lang="it-IT" dirty="0"/>
          </a:p>
        </p:txBody>
      </p:sp>
      <p:sp>
        <p:nvSpPr>
          <p:cNvPr id="3" name="Segnaposto piè di pagina 2"/>
          <p:cNvSpPr>
            <a:spLocks noGrp="1"/>
          </p:cNvSpPr>
          <p:nvPr>
            <p:ph type="ftr" sz="quarter" idx="11"/>
          </p:nvPr>
        </p:nvSpPr>
        <p:spPr/>
        <p:txBody>
          <a:bodyPr/>
          <a:lstStyle/>
          <a:p>
            <a:r>
              <a:rPr lang="it-IT" dirty="0" smtClean="0"/>
              <a:t>Elaborazione Servizio Economia Locale CCIAA Brindisi</a:t>
            </a:r>
            <a:endParaRPr lang="it-IT" dirty="0"/>
          </a:p>
        </p:txBody>
      </p:sp>
      <p:sp>
        <p:nvSpPr>
          <p:cNvPr id="4" name="Titolo 3"/>
          <p:cNvSpPr>
            <a:spLocks noGrp="1"/>
          </p:cNvSpPr>
          <p:nvPr>
            <p:ph type="title"/>
          </p:nvPr>
        </p:nvSpPr>
        <p:spPr>
          <a:xfrm>
            <a:off x="457200" y="274638"/>
            <a:ext cx="8229600" cy="868346"/>
          </a:xfrm>
        </p:spPr>
        <p:txBody>
          <a:bodyPr>
            <a:normAutofit/>
          </a:bodyPr>
          <a:lstStyle/>
          <a:p>
            <a:pPr algn="ctr"/>
            <a:r>
              <a:rPr lang="it-IT" sz="2800" dirty="0" smtClean="0">
                <a:solidFill>
                  <a:schemeClr val="accent2">
                    <a:lumMod val="50000"/>
                  </a:schemeClr>
                </a:solidFill>
              </a:rPr>
              <a:t>LA SPESA TURISTICA</a:t>
            </a:r>
            <a:endParaRPr lang="it-IT" sz="2800" dirty="0">
              <a:solidFill>
                <a:schemeClr val="accent2">
                  <a:lumMod val="50000"/>
                </a:schemeClr>
              </a:solidFill>
            </a:endParaRPr>
          </a:p>
        </p:txBody>
      </p:sp>
      <p:graphicFrame>
        <p:nvGraphicFramePr>
          <p:cNvPr id="5" name="Grafico 4"/>
          <p:cNvGraphicFramePr/>
          <p:nvPr/>
        </p:nvGraphicFramePr>
        <p:xfrm>
          <a:off x="964382" y="1357299"/>
          <a:ext cx="7215237" cy="2500329"/>
        </p:xfrm>
        <a:graphic>
          <a:graphicData uri="http://schemas.openxmlformats.org/drawingml/2006/chart">
            <c:chart xmlns:c="http://schemas.openxmlformats.org/drawingml/2006/chart" xmlns:r="http://schemas.openxmlformats.org/officeDocument/2006/relationships" r:id="rId2"/>
          </a:graphicData>
        </a:graphic>
      </p:graphicFrame>
      <p:sp>
        <p:nvSpPr>
          <p:cNvPr id="1025" name="Rectangle 1"/>
          <p:cNvSpPr>
            <a:spLocks noChangeArrowheads="1"/>
          </p:cNvSpPr>
          <p:nvPr/>
        </p:nvSpPr>
        <p:spPr bwMode="auto">
          <a:xfrm>
            <a:off x="1142976" y="3857628"/>
            <a:ext cx="6572296" cy="2154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800" b="0" i="1" u="none" strike="noStrike" cap="none" normalizeH="0" baseline="0" dirty="0" smtClean="0">
                <a:ln>
                  <a:noFill/>
                </a:ln>
                <a:solidFill>
                  <a:schemeClr val="tx1"/>
                </a:solidFill>
                <a:effectLst/>
                <a:latin typeface="Arial" pitchFamily="34" charset="0"/>
                <a:ea typeface="Times New Roman" pitchFamily="18" charset="0"/>
                <a:cs typeface="Calibri" pitchFamily="34" charset="0"/>
              </a:rPr>
              <a:t>Fonte: Elaborazione servizio economia locale su dati Banca d'Italia - ex Ufficio Italiano dei Cambi</a:t>
            </a: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a:xfrm>
            <a:off x="4380072" y="6407944"/>
            <a:ext cx="3335200" cy="365125"/>
          </a:xfrm>
        </p:spPr>
        <p:txBody>
          <a:bodyPr/>
          <a:lstStyle/>
          <a:p>
            <a:r>
              <a:rPr lang="it-IT" dirty="0" smtClean="0"/>
              <a:t>Elaborazione Servizio Economia Locale CCIAA Brindisi</a:t>
            </a:r>
            <a:endParaRPr lang="it-IT" dirty="0"/>
          </a:p>
        </p:txBody>
      </p:sp>
      <p:sp>
        <p:nvSpPr>
          <p:cNvPr id="4" name="Titolo 3"/>
          <p:cNvSpPr>
            <a:spLocks noGrp="1"/>
          </p:cNvSpPr>
          <p:nvPr>
            <p:ph type="title"/>
          </p:nvPr>
        </p:nvSpPr>
        <p:spPr>
          <a:xfrm>
            <a:off x="457200" y="0"/>
            <a:ext cx="8229600" cy="714356"/>
          </a:xfrm>
        </p:spPr>
        <p:txBody>
          <a:bodyPr>
            <a:normAutofit fontScale="90000"/>
          </a:bodyPr>
          <a:lstStyle/>
          <a:p>
            <a:pPr algn="ctr"/>
            <a:r>
              <a:rPr lang="it-IT" sz="2800" dirty="0" smtClean="0">
                <a:solidFill>
                  <a:schemeClr val="accent2">
                    <a:lumMod val="50000"/>
                  </a:schemeClr>
                </a:solidFill>
              </a:rPr>
              <a:t>IL TURISMO</a:t>
            </a:r>
            <a:br>
              <a:rPr lang="it-IT" sz="2800" dirty="0" smtClean="0">
                <a:solidFill>
                  <a:schemeClr val="accent2">
                    <a:lumMod val="50000"/>
                  </a:schemeClr>
                </a:solidFill>
              </a:rPr>
            </a:br>
            <a:r>
              <a:rPr lang="it-IT" sz="2000" dirty="0" smtClean="0">
                <a:solidFill>
                  <a:schemeClr val="accent2">
                    <a:lumMod val="50000"/>
                  </a:schemeClr>
                </a:solidFill>
              </a:rPr>
              <a:t>LA DOMANDA TURISTICA</a:t>
            </a:r>
            <a:endParaRPr lang="it-IT" sz="2000" dirty="0">
              <a:solidFill>
                <a:schemeClr val="accent2">
                  <a:lumMod val="50000"/>
                </a:schemeClr>
              </a:solidFill>
            </a:endParaRPr>
          </a:p>
        </p:txBody>
      </p:sp>
      <p:graphicFrame>
        <p:nvGraphicFramePr>
          <p:cNvPr id="5" name="Segnaposto contenuto 4"/>
          <p:cNvGraphicFramePr>
            <a:graphicFrameLocks noGrp="1"/>
          </p:cNvGraphicFramePr>
          <p:nvPr>
            <p:ph idx="1"/>
          </p:nvPr>
        </p:nvGraphicFramePr>
        <p:xfrm>
          <a:off x="285720" y="785794"/>
          <a:ext cx="5760000" cy="27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Grafico 5"/>
          <p:cNvGraphicFramePr/>
          <p:nvPr/>
        </p:nvGraphicFramePr>
        <p:xfrm>
          <a:off x="3214678" y="3643314"/>
          <a:ext cx="5760000" cy="2700000"/>
        </p:xfrm>
        <a:graphic>
          <a:graphicData uri="http://schemas.openxmlformats.org/drawingml/2006/chart">
            <c:chart xmlns:c="http://schemas.openxmlformats.org/drawingml/2006/chart" xmlns:r="http://schemas.openxmlformats.org/officeDocument/2006/relationships" r:id="rId3"/>
          </a:graphicData>
        </a:graphic>
      </p:graphicFrame>
      <p:sp>
        <p:nvSpPr>
          <p:cNvPr id="10" name="CasellaDiTesto 9"/>
          <p:cNvSpPr txBox="1"/>
          <p:nvPr/>
        </p:nvSpPr>
        <p:spPr>
          <a:xfrm>
            <a:off x="6715140" y="1714488"/>
            <a:ext cx="1571636" cy="1323439"/>
          </a:xfrm>
          <a:prstGeom prst="rect">
            <a:avLst/>
          </a:prstGeom>
          <a:noFill/>
        </p:spPr>
        <p:txBody>
          <a:bodyPr wrap="square" rtlCol="0">
            <a:spAutoFit/>
          </a:bodyPr>
          <a:lstStyle/>
          <a:p>
            <a:r>
              <a:rPr lang="it-IT" sz="2000" dirty="0" smtClean="0">
                <a:solidFill>
                  <a:schemeClr val="accent2">
                    <a:lumMod val="50000"/>
                  </a:schemeClr>
                </a:solidFill>
                <a:effectLst>
                  <a:outerShdw blurRad="38100" dist="38100" dir="2700000" algn="tl">
                    <a:srgbClr val="000000">
                      <a:alpha val="43137"/>
                    </a:srgbClr>
                  </a:outerShdw>
                </a:effectLst>
              </a:rPr>
              <a:t>ARRIVI provincia di Brindisi anni 2006/2013</a:t>
            </a:r>
            <a:endParaRPr lang="it-IT" sz="2000" dirty="0">
              <a:solidFill>
                <a:schemeClr val="accent2">
                  <a:lumMod val="50000"/>
                </a:schemeClr>
              </a:solidFill>
              <a:effectLst>
                <a:outerShdw blurRad="38100" dist="38100" dir="2700000" algn="tl">
                  <a:srgbClr val="000000">
                    <a:alpha val="43137"/>
                  </a:srgbClr>
                </a:outerShdw>
              </a:effectLst>
            </a:endParaRPr>
          </a:p>
        </p:txBody>
      </p:sp>
      <p:sp>
        <p:nvSpPr>
          <p:cNvPr id="11" name="CasellaDiTesto 10"/>
          <p:cNvSpPr txBox="1"/>
          <p:nvPr/>
        </p:nvSpPr>
        <p:spPr>
          <a:xfrm rot="10800000" flipV="1">
            <a:off x="785786" y="3835604"/>
            <a:ext cx="1795474" cy="1938992"/>
          </a:xfrm>
          <a:prstGeom prst="rect">
            <a:avLst/>
          </a:prstGeom>
          <a:noFill/>
        </p:spPr>
        <p:txBody>
          <a:bodyPr wrap="square" rtlCol="0" anchor="ctr">
            <a:spAutoFit/>
          </a:bodyPr>
          <a:lstStyle/>
          <a:p>
            <a:endParaRPr lang="it-IT" sz="2000" dirty="0" smtClean="0">
              <a:solidFill>
                <a:schemeClr val="accent2">
                  <a:lumMod val="50000"/>
                </a:schemeClr>
              </a:solidFill>
              <a:effectLst>
                <a:outerShdw blurRad="38100" dist="38100" dir="2700000" algn="tl">
                  <a:srgbClr val="000000">
                    <a:alpha val="43137"/>
                  </a:srgbClr>
                </a:outerShdw>
              </a:effectLst>
            </a:endParaRPr>
          </a:p>
          <a:p>
            <a:endParaRPr lang="it-IT" sz="2000" dirty="0" smtClean="0">
              <a:solidFill>
                <a:schemeClr val="accent2">
                  <a:lumMod val="50000"/>
                </a:schemeClr>
              </a:solidFill>
              <a:effectLst>
                <a:outerShdw blurRad="38100" dist="38100" dir="2700000" algn="tl">
                  <a:srgbClr val="000000">
                    <a:alpha val="43137"/>
                  </a:srgbClr>
                </a:outerShdw>
              </a:effectLst>
            </a:endParaRPr>
          </a:p>
          <a:p>
            <a:r>
              <a:rPr lang="it-IT" sz="2000" dirty="0" smtClean="0">
                <a:solidFill>
                  <a:schemeClr val="accent2">
                    <a:lumMod val="50000"/>
                  </a:schemeClr>
                </a:solidFill>
                <a:effectLst>
                  <a:outerShdw blurRad="38100" dist="38100" dir="2700000" algn="tl">
                    <a:srgbClr val="000000">
                      <a:alpha val="43137"/>
                    </a:srgbClr>
                  </a:outerShdw>
                </a:effectLst>
              </a:rPr>
              <a:t>PRESENZE provincia di Brindisi anni 2006/2013</a:t>
            </a:r>
            <a:endParaRPr lang="it-IT" sz="2000" dirty="0">
              <a:solidFill>
                <a:schemeClr val="accent2">
                  <a:lumMod val="50000"/>
                </a:schemeClr>
              </a:solidFill>
              <a:effectLst>
                <a:outerShdw blurRad="38100" dist="38100" dir="2700000" algn="tl">
                  <a:srgbClr val="000000">
                    <a:alpha val="43137"/>
                  </a:srgbClr>
                </a:outerShdw>
              </a:effectLst>
            </a:endParaRPr>
          </a:p>
        </p:txBody>
      </p:sp>
      <p:sp>
        <p:nvSpPr>
          <p:cNvPr id="13" name="CasellaDiTesto 12"/>
          <p:cNvSpPr txBox="1"/>
          <p:nvPr/>
        </p:nvSpPr>
        <p:spPr>
          <a:xfrm>
            <a:off x="357158" y="3571876"/>
            <a:ext cx="2911374" cy="215444"/>
          </a:xfrm>
          <a:prstGeom prst="rect">
            <a:avLst/>
          </a:prstGeom>
          <a:noFill/>
        </p:spPr>
        <p:txBody>
          <a:bodyPr wrap="none" rtlCol="0">
            <a:spAutoFit/>
          </a:bodyPr>
          <a:lstStyle/>
          <a:p>
            <a:r>
              <a:rPr lang="it-IT" sz="800" i="1" dirty="0" smtClean="0">
                <a:latin typeface="Times New Roman" pitchFamily="18" charset="0"/>
                <a:cs typeface="Times New Roman" pitchFamily="18" charset="0"/>
              </a:rPr>
              <a:t>Fonte: elaborazione su dati Osservatorio turistico Regione Puglia</a:t>
            </a:r>
            <a:endParaRPr lang="it-IT" sz="8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p:txBody>
          <a:bodyPr/>
          <a:lstStyle/>
          <a:p>
            <a:r>
              <a:rPr lang="it-IT" dirty="0" smtClean="0"/>
              <a:t>Elaborazione Servizio Economia Locale CCIAA Brindisi</a:t>
            </a:r>
            <a:endParaRPr lang="it-IT" dirty="0"/>
          </a:p>
        </p:txBody>
      </p:sp>
      <p:sp>
        <p:nvSpPr>
          <p:cNvPr id="4" name="Titolo 3"/>
          <p:cNvSpPr>
            <a:spLocks noGrp="1"/>
          </p:cNvSpPr>
          <p:nvPr>
            <p:ph type="title"/>
          </p:nvPr>
        </p:nvSpPr>
        <p:spPr/>
        <p:txBody>
          <a:bodyPr>
            <a:normAutofit fontScale="90000"/>
          </a:bodyPr>
          <a:lstStyle/>
          <a:p>
            <a:pPr algn="ctr"/>
            <a:r>
              <a:rPr lang="it-IT" sz="2800" dirty="0" smtClean="0">
                <a:solidFill>
                  <a:schemeClr val="accent2">
                    <a:lumMod val="50000"/>
                  </a:schemeClr>
                </a:solidFill>
              </a:rPr>
              <a:t>IL TURISMO </a:t>
            </a:r>
            <a:br>
              <a:rPr lang="it-IT" sz="2800" dirty="0" smtClean="0">
                <a:solidFill>
                  <a:schemeClr val="accent2">
                    <a:lumMod val="50000"/>
                  </a:schemeClr>
                </a:solidFill>
              </a:rPr>
            </a:br>
            <a:r>
              <a:rPr lang="it-IT" sz="2800" dirty="0" smtClean="0">
                <a:solidFill>
                  <a:schemeClr val="accent2">
                    <a:lumMod val="50000"/>
                  </a:schemeClr>
                </a:solidFill>
              </a:rPr>
              <a:t>provincia di Brindisi</a:t>
            </a:r>
            <a:br>
              <a:rPr lang="it-IT" sz="2800" dirty="0" smtClean="0">
                <a:solidFill>
                  <a:schemeClr val="accent2">
                    <a:lumMod val="50000"/>
                  </a:schemeClr>
                </a:solidFill>
              </a:rPr>
            </a:br>
            <a:r>
              <a:rPr lang="it-IT" sz="2800" dirty="0" smtClean="0">
                <a:solidFill>
                  <a:schemeClr val="accent2">
                    <a:lumMod val="50000"/>
                  </a:schemeClr>
                </a:solidFill>
              </a:rPr>
              <a:t>Rapporto di composizione anno 2013</a:t>
            </a:r>
            <a:endParaRPr lang="it-IT" sz="2800" dirty="0">
              <a:solidFill>
                <a:schemeClr val="accent2">
                  <a:lumMod val="50000"/>
                </a:schemeClr>
              </a:solidFill>
            </a:endParaRPr>
          </a:p>
        </p:txBody>
      </p:sp>
      <p:graphicFrame>
        <p:nvGraphicFramePr>
          <p:cNvPr id="5" name="Segnaposto contenuto 4"/>
          <p:cNvGraphicFramePr>
            <a:graphicFrameLocks noGrp="1"/>
          </p:cNvGraphicFramePr>
          <p:nvPr>
            <p:ph idx="1"/>
          </p:nvPr>
        </p:nvGraphicFramePr>
        <p:xfrm>
          <a:off x="1678761" y="1571612"/>
          <a:ext cx="5786478" cy="3500462"/>
        </p:xfrm>
        <a:graphic>
          <a:graphicData uri="http://schemas.openxmlformats.org/drawingml/2006/chart">
            <c:chart xmlns:c="http://schemas.openxmlformats.org/drawingml/2006/chart" xmlns:r="http://schemas.openxmlformats.org/officeDocument/2006/relationships" r:id="rId2"/>
          </a:graphicData>
        </a:graphic>
      </p:graphicFrame>
      <p:sp>
        <p:nvSpPr>
          <p:cNvPr id="7" name="CasellaDiTesto 6"/>
          <p:cNvSpPr txBox="1"/>
          <p:nvPr/>
        </p:nvSpPr>
        <p:spPr>
          <a:xfrm>
            <a:off x="3071802" y="5715016"/>
            <a:ext cx="3594254" cy="246221"/>
          </a:xfrm>
          <a:prstGeom prst="rect">
            <a:avLst/>
          </a:prstGeom>
          <a:noFill/>
        </p:spPr>
        <p:txBody>
          <a:bodyPr wrap="none" rtlCol="0">
            <a:spAutoFit/>
          </a:bodyPr>
          <a:lstStyle/>
          <a:p>
            <a:r>
              <a:rPr lang="it-IT" sz="1000" i="1" dirty="0" smtClean="0">
                <a:latin typeface="Times New Roman" pitchFamily="18" charset="0"/>
                <a:cs typeface="Times New Roman" pitchFamily="18" charset="0"/>
              </a:rPr>
              <a:t>Fonte:elaborazione su dati  Osservatorio turistico Regione Puglia</a:t>
            </a:r>
            <a:endParaRPr lang="it-IT" sz="10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p:txBody>
          <a:bodyPr/>
          <a:lstStyle/>
          <a:p>
            <a:r>
              <a:rPr lang="it-IT" dirty="0" smtClean="0"/>
              <a:t>Elaborazione Servizio Economia Locale CCIAA Brindisi</a:t>
            </a:r>
            <a:endParaRPr lang="it-IT" dirty="0"/>
          </a:p>
        </p:txBody>
      </p:sp>
      <p:sp>
        <p:nvSpPr>
          <p:cNvPr id="4" name="Titolo 3"/>
          <p:cNvSpPr>
            <a:spLocks noGrp="1"/>
          </p:cNvSpPr>
          <p:nvPr>
            <p:ph type="title"/>
          </p:nvPr>
        </p:nvSpPr>
        <p:spPr/>
        <p:txBody>
          <a:bodyPr>
            <a:noAutofit/>
          </a:bodyPr>
          <a:lstStyle/>
          <a:p>
            <a:pPr algn="ctr"/>
            <a:r>
              <a:rPr lang="en-US" sz="2800" dirty="0" smtClean="0">
                <a:solidFill>
                  <a:schemeClr val="accent2">
                    <a:lumMod val="50000"/>
                  </a:schemeClr>
                </a:solidFill>
              </a:rPr>
              <a:t>Arrivi e presenze totali provincia di Brindisi anno 2013 per tipologia di struttura</a:t>
            </a:r>
            <a:endParaRPr lang="it-IT" sz="2800" dirty="0"/>
          </a:p>
        </p:txBody>
      </p:sp>
      <p:graphicFrame>
        <p:nvGraphicFramePr>
          <p:cNvPr id="5" name="Segnaposto contenuto 4"/>
          <p:cNvGraphicFramePr>
            <a:graphicFrameLocks noGrp="1"/>
          </p:cNvGraphicFramePr>
          <p:nvPr>
            <p:ph idx="1"/>
          </p:nvPr>
        </p:nvGraphicFramePr>
        <p:xfrm>
          <a:off x="457200" y="1500174"/>
          <a:ext cx="8229600" cy="4525962"/>
        </p:xfrm>
        <a:graphic>
          <a:graphicData uri="http://schemas.openxmlformats.org/drawingml/2006/chart">
            <c:chart xmlns:c="http://schemas.openxmlformats.org/drawingml/2006/chart" xmlns:r="http://schemas.openxmlformats.org/officeDocument/2006/relationships" r:id="rId2"/>
          </a:graphicData>
        </a:graphic>
      </p:graphicFrame>
      <p:sp>
        <p:nvSpPr>
          <p:cNvPr id="6" name="CasellaDiTesto 5"/>
          <p:cNvSpPr txBox="1"/>
          <p:nvPr/>
        </p:nvSpPr>
        <p:spPr>
          <a:xfrm>
            <a:off x="3571868" y="5929330"/>
            <a:ext cx="2937022" cy="215444"/>
          </a:xfrm>
          <a:prstGeom prst="rect">
            <a:avLst/>
          </a:prstGeom>
          <a:noFill/>
        </p:spPr>
        <p:txBody>
          <a:bodyPr wrap="square" rtlCol="0">
            <a:spAutoFit/>
          </a:bodyPr>
          <a:lstStyle/>
          <a:p>
            <a:r>
              <a:rPr lang="it-IT" sz="800" i="1" dirty="0" smtClean="0">
                <a:latin typeface="Times New Roman" pitchFamily="18" charset="0"/>
                <a:cs typeface="Times New Roman" pitchFamily="18" charset="0"/>
              </a:rPr>
              <a:t>Fonte: elaborazione su  dati Osservatorio turistico Regione Puglia</a:t>
            </a:r>
            <a:endParaRPr lang="it-IT" sz="8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Segnaposto contenuto 13"/>
          <p:cNvGraphicFramePr>
            <a:graphicFrameLocks noGrp="1"/>
          </p:cNvGraphicFramePr>
          <p:nvPr>
            <p:ph idx="1"/>
          </p:nvPr>
        </p:nvGraphicFramePr>
        <p:xfrm>
          <a:off x="1357290" y="1500174"/>
          <a:ext cx="2071702" cy="4206240"/>
        </p:xfrm>
        <a:graphic>
          <a:graphicData uri="http://schemas.openxmlformats.org/drawingml/2006/table">
            <a:tbl>
              <a:tblPr firstRow="1" bandRow="1">
                <a:tableStyleId>{5C22544A-7EE6-4342-B048-85BDC9FD1C3A}</a:tableStyleId>
              </a:tblPr>
              <a:tblGrid>
                <a:gridCol w="1357322"/>
                <a:gridCol w="714380"/>
              </a:tblGrid>
              <a:tr h="117764">
                <a:tc>
                  <a:txBody>
                    <a:bodyPr/>
                    <a:lstStyle/>
                    <a:p>
                      <a:pPr algn="l" fontAlgn="b"/>
                      <a:r>
                        <a:rPr lang="it-IT" sz="1200" b="0" i="0" u="none" strike="noStrike" dirty="0">
                          <a:solidFill>
                            <a:srgbClr val="000000"/>
                          </a:solidFill>
                          <a:latin typeface="+mn-lt"/>
                        </a:rPr>
                        <a:t>PUGLIA</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286.839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764">
                <a:tc>
                  <a:txBody>
                    <a:bodyPr/>
                    <a:lstStyle/>
                    <a:p>
                      <a:pPr algn="l" fontAlgn="b"/>
                      <a:r>
                        <a:rPr lang="it-IT" sz="1200" b="0" i="0" u="none" strike="noStrike" dirty="0">
                          <a:solidFill>
                            <a:srgbClr val="000000"/>
                          </a:solidFill>
                          <a:latin typeface="+mn-lt"/>
                        </a:rPr>
                        <a:t>CAMPANIA</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206.293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764">
                <a:tc>
                  <a:txBody>
                    <a:bodyPr/>
                    <a:lstStyle/>
                    <a:p>
                      <a:pPr algn="l" fontAlgn="b"/>
                      <a:r>
                        <a:rPr lang="it-IT" sz="1200" b="0" i="0" u="none" strike="noStrike" dirty="0">
                          <a:solidFill>
                            <a:srgbClr val="000000"/>
                          </a:solidFill>
                          <a:latin typeface="+mn-lt"/>
                        </a:rPr>
                        <a:t>LOMBARDIA</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164.617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764">
                <a:tc>
                  <a:txBody>
                    <a:bodyPr/>
                    <a:lstStyle/>
                    <a:p>
                      <a:pPr algn="l" fontAlgn="b"/>
                      <a:r>
                        <a:rPr lang="it-IT" sz="1200" b="0" i="0" u="none" strike="noStrike" dirty="0">
                          <a:solidFill>
                            <a:srgbClr val="000000"/>
                          </a:solidFill>
                          <a:latin typeface="+mn-lt"/>
                        </a:rPr>
                        <a:t>LAZIO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163.432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764">
                <a:tc>
                  <a:txBody>
                    <a:bodyPr/>
                    <a:lstStyle/>
                    <a:p>
                      <a:pPr algn="l" fontAlgn="b"/>
                      <a:r>
                        <a:rPr lang="it-IT" sz="1200" b="0" i="0" u="none" strike="noStrike" dirty="0">
                          <a:solidFill>
                            <a:srgbClr val="000000"/>
                          </a:solidFill>
                          <a:latin typeface="+mn-lt"/>
                        </a:rPr>
                        <a:t>EMILIA-ROMAGNA</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56.819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764">
                <a:tc>
                  <a:txBody>
                    <a:bodyPr/>
                    <a:lstStyle/>
                    <a:p>
                      <a:pPr algn="l" fontAlgn="b"/>
                      <a:r>
                        <a:rPr lang="it-IT" sz="1200" b="0" i="0" u="none" strike="noStrike" dirty="0">
                          <a:solidFill>
                            <a:srgbClr val="000000"/>
                          </a:solidFill>
                          <a:latin typeface="+mn-lt"/>
                        </a:rPr>
                        <a:t>VENETO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50.801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764">
                <a:tc>
                  <a:txBody>
                    <a:bodyPr/>
                    <a:lstStyle/>
                    <a:p>
                      <a:pPr algn="l" fontAlgn="b"/>
                      <a:r>
                        <a:rPr lang="it-IT" sz="1200" b="0" i="0" u="none" strike="noStrike" dirty="0">
                          <a:solidFill>
                            <a:srgbClr val="000000"/>
                          </a:solidFill>
                          <a:latin typeface="+mn-lt"/>
                        </a:rPr>
                        <a:t>PIEMONTE</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45.989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764">
                <a:tc>
                  <a:txBody>
                    <a:bodyPr/>
                    <a:lstStyle/>
                    <a:p>
                      <a:pPr algn="l" fontAlgn="b"/>
                      <a:r>
                        <a:rPr lang="it-IT" sz="1200" b="0" i="0" u="none" strike="noStrike" dirty="0">
                          <a:solidFill>
                            <a:srgbClr val="000000"/>
                          </a:solidFill>
                          <a:latin typeface="+mn-lt"/>
                        </a:rPr>
                        <a:t>TOSCANA</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35.213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764">
                <a:tc>
                  <a:txBody>
                    <a:bodyPr/>
                    <a:lstStyle/>
                    <a:p>
                      <a:pPr algn="l" fontAlgn="b"/>
                      <a:r>
                        <a:rPr lang="it-IT" sz="1200" b="0" i="0" u="none" strike="noStrike" dirty="0">
                          <a:solidFill>
                            <a:srgbClr val="000000"/>
                          </a:solidFill>
                          <a:latin typeface="+mn-lt"/>
                        </a:rPr>
                        <a:t>SICILIA</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25.839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764">
                <a:tc>
                  <a:txBody>
                    <a:bodyPr/>
                    <a:lstStyle/>
                    <a:p>
                      <a:pPr algn="l" fontAlgn="b"/>
                      <a:r>
                        <a:rPr lang="it-IT" sz="1200" b="0" i="0" u="none" strike="noStrike" dirty="0">
                          <a:solidFill>
                            <a:srgbClr val="000000"/>
                          </a:solidFill>
                          <a:latin typeface="+mn-lt"/>
                        </a:rPr>
                        <a:t>ABRUZZO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24.080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764">
                <a:tc>
                  <a:txBody>
                    <a:bodyPr/>
                    <a:lstStyle/>
                    <a:p>
                      <a:pPr algn="l" fontAlgn="b"/>
                      <a:r>
                        <a:rPr lang="it-IT" sz="1200" b="0" i="0" u="none" strike="noStrike" dirty="0">
                          <a:solidFill>
                            <a:srgbClr val="000000"/>
                          </a:solidFill>
                          <a:latin typeface="+mn-lt"/>
                        </a:rPr>
                        <a:t>CALABRIA</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20.395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764">
                <a:tc>
                  <a:txBody>
                    <a:bodyPr/>
                    <a:lstStyle/>
                    <a:p>
                      <a:pPr algn="l" fontAlgn="b"/>
                      <a:r>
                        <a:rPr lang="it-IT" sz="1200" b="0" i="0" u="none" strike="noStrike" dirty="0">
                          <a:solidFill>
                            <a:srgbClr val="000000"/>
                          </a:solidFill>
                          <a:latin typeface="+mn-lt"/>
                        </a:rPr>
                        <a:t>MARCHE</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20.269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764">
                <a:tc>
                  <a:txBody>
                    <a:bodyPr/>
                    <a:lstStyle/>
                    <a:p>
                      <a:pPr algn="l" fontAlgn="b"/>
                      <a:r>
                        <a:rPr lang="it-IT" sz="1200" b="0" i="0" u="none" strike="noStrike" dirty="0">
                          <a:solidFill>
                            <a:srgbClr val="000000"/>
                          </a:solidFill>
                          <a:latin typeface="+mn-lt"/>
                        </a:rPr>
                        <a:t>BASILICATA</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14.189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764">
                <a:tc>
                  <a:txBody>
                    <a:bodyPr/>
                    <a:lstStyle/>
                    <a:p>
                      <a:pPr algn="l" fontAlgn="b"/>
                      <a:r>
                        <a:rPr lang="it-IT" sz="1200" b="0" i="0" u="none" strike="noStrike" dirty="0">
                          <a:solidFill>
                            <a:srgbClr val="000000"/>
                          </a:solidFill>
                          <a:latin typeface="+mn-lt"/>
                        </a:rPr>
                        <a:t>UMBRIA</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13.376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764">
                <a:tc>
                  <a:txBody>
                    <a:bodyPr/>
                    <a:lstStyle/>
                    <a:p>
                      <a:pPr algn="l" fontAlgn="b"/>
                      <a:r>
                        <a:rPr lang="it-IT" sz="1200" b="0" i="0" u="none" strike="noStrike" dirty="0">
                          <a:solidFill>
                            <a:srgbClr val="000000"/>
                          </a:solidFill>
                          <a:latin typeface="+mn-lt"/>
                        </a:rPr>
                        <a:t>LIGURIA</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10.159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764">
                <a:tc>
                  <a:txBody>
                    <a:bodyPr/>
                    <a:lstStyle/>
                    <a:p>
                      <a:pPr algn="l" fontAlgn="b"/>
                      <a:r>
                        <a:rPr lang="it-IT" sz="1200" b="0" i="0" u="none" strike="noStrike" dirty="0">
                          <a:solidFill>
                            <a:srgbClr val="000000"/>
                          </a:solidFill>
                          <a:latin typeface="+mn-lt"/>
                        </a:rPr>
                        <a:t>FRIULI-VENEZIA GIULIA</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9.146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764">
                <a:tc>
                  <a:txBody>
                    <a:bodyPr/>
                    <a:lstStyle/>
                    <a:p>
                      <a:pPr algn="l" fontAlgn="b"/>
                      <a:r>
                        <a:rPr lang="it-IT" sz="1200" b="0" i="0" u="none" strike="noStrike" dirty="0">
                          <a:solidFill>
                            <a:srgbClr val="000000"/>
                          </a:solidFill>
                          <a:latin typeface="+mn-lt"/>
                        </a:rPr>
                        <a:t>MOLISE</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6.105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764">
                <a:tc>
                  <a:txBody>
                    <a:bodyPr/>
                    <a:lstStyle/>
                    <a:p>
                      <a:pPr algn="l" fontAlgn="b"/>
                      <a:r>
                        <a:rPr lang="it-IT" sz="1200" b="0" i="0" u="none" strike="noStrike" dirty="0">
                          <a:solidFill>
                            <a:srgbClr val="000000"/>
                          </a:solidFill>
                          <a:latin typeface="+mn-lt"/>
                        </a:rPr>
                        <a:t>SARDEGNA</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5.768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764">
                <a:tc>
                  <a:txBody>
                    <a:bodyPr/>
                    <a:lstStyle/>
                    <a:p>
                      <a:pPr algn="l" fontAlgn="b"/>
                      <a:r>
                        <a:rPr lang="it-IT" sz="1200" b="0" i="0" u="none" strike="noStrike" dirty="0">
                          <a:solidFill>
                            <a:srgbClr val="000000"/>
                          </a:solidFill>
                          <a:latin typeface="+mn-lt"/>
                        </a:rPr>
                        <a:t>BOLZANO - BOZEN</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5.352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764">
                <a:tc>
                  <a:txBody>
                    <a:bodyPr/>
                    <a:lstStyle/>
                    <a:p>
                      <a:pPr algn="l" fontAlgn="b"/>
                      <a:r>
                        <a:rPr lang="it-IT" sz="1200" b="0" i="0" u="none" strike="noStrike" dirty="0">
                          <a:solidFill>
                            <a:srgbClr val="000000"/>
                          </a:solidFill>
                          <a:latin typeface="+mn-lt"/>
                        </a:rPr>
                        <a:t>TRENTO</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4.967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764">
                <a:tc>
                  <a:txBody>
                    <a:bodyPr/>
                    <a:lstStyle/>
                    <a:p>
                      <a:pPr algn="l" fontAlgn="b"/>
                      <a:r>
                        <a:rPr lang="it-IT" sz="1200" b="0" i="0" u="none" strike="noStrike" dirty="0">
                          <a:solidFill>
                            <a:srgbClr val="000000"/>
                          </a:solidFill>
                          <a:latin typeface="+mn-lt"/>
                        </a:rPr>
                        <a:t>VALLE D'AOSTA</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1.066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7764">
                <a:tc>
                  <a:txBody>
                    <a:bodyPr/>
                    <a:lstStyle/>
                    <a:p>
                      <a:pPr algn="l" fontAlgn="b"/>
                      <a:r>
                        <a:rPr lang="it-IT" sz="1200" b="0" i="0" u="none" strike="noStrike" dirty="0" smtClean="0">
                          <a:solidFill>
                            <a:srgbClr val="000000"/>
                          </a:solidFill>
                          <a:latin typeface="+mn-lt"/>
                        </a:rPr>
                        <a:t>TOTALE</a:t>
                      </a:r>
                      <a:endParaRPr lang="it-IT" sz="1200" b="0" i="0" u="none" strike="noStrike" dirty="0">
                        <a:solidFill>
                          <a:srgbClr val="000000"/>
                        </a:solidFill>
                        <a:latin typeface="+mn-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1.170.714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Segnaposto piè di pagina 2"/>
          <p:cNvSpPr>
            <a:spLocks noGrp="1"/>
          </p:cNvSpPr>
          <p:nvPr>
            <p:ph type="ftr" sz="quarter" idx="11"/>
          </p:nvPr>
        </p:nvSpPr>
        <p:spPr/>
        <p:txBody>
          <a:bodyPr/>
          <a:lstStyle/>
          <a:p>
            <a:r>
              <a:rPr lang="it-IT" dirty="0" smtClean="0"/>
              <a:t>Elaborazione Servizio Economia Locale CCIAA Brindisi</a:t>
            </a:r>
            <a:endParaRPr lang="it-IT" dirty="0"/>
          </a:p>
        </p:txBody>
      </p:sp>
      <p:sp>
        <p:nvSpPr>
          <p:cNvPr id="4" name="Titolo 3"/>
          <p:cNvSpPr>
            <a:spLocks noGrp="1"/>
          </p:cNvSpPr>
          <p:nvPr>
            <p:ph type="title"/>
          </p:nvPr>
        </p:nvSpPr>
        <p:spPr>
          <a:xfrm>
            <a:off x="457200" y="214290"/>
            <a:ext cx="8229600" cy="857256"/>
          </a:xfrm>
        </p:spPr>
        <p:txBody>
          <a:bodyPr>
            <a:normAutofit fontScale="90000"/>
          </a:bodyPr>
          <a:lstStyle/>
          <a:p>
            <a:pPr algn="ctr"/>
            <a:r>
              <a:rPr lang="en-US" sz="2800" dirty="0" smtClean="0">
                <a:solidFill>
                  <a:schemeClr val="accent2">
                    <a:lumMod val="50000"/>
                  </a:schemeClr>
                </a:solidFill>
              </a:rPr>
              <a:t/>
            </a:r>
            <a:br>
              <a:rPr lang="en-US" sz="2800" dirty="0" smtClean="0">
                <a:solidFill>
                  <a:schemeClr val="accent2">
                    <a:lumMod val="50000"/>
                  </a:schemeClr>
                </a:solidFill>
              </a:rPr>
            </a:br>
            <a:r>
              <a:rPr lang="en-US" sz="3100" dirty="0" smtClean="0">
                <a:solidFill>
                  <a:schemeClr val="accent2">
                    <a:lumMod val="50000"/>
                  </a:schemeClr>
                </a:solidFill>
              </a:rPr>
              <a:t>Presenze italiani anno 2013 provincia di Brindisi per regione di provenienza</a:t>
            </a:r>
            <a:endParaRPr lang="it-IT" sz="3100" dirty="0">
              <a:solidFill>
                <a:schemeClr val="accent2">
                  <a:lumMod val="50000"/>
                </a:schemeClr>
              </a:solidFill>
            </a:endParaRPr>
          </a:p>
        </p:txBody>
      </p:sp>
      <p:sp>
        <p:nvSpPr>
          <p:cNvPr id="15" name="CasellaDiTesto 14"/>
          <p:cNvSpPr txBox="1"/>
          <p:nvPr/>
        </p:nvSpPr>
        <p:spPr>
          <a:xfrm>
            <a:off x="4500562" y="2571744"/>
            <a:ext cx="3996672" cy="3231654"/>
          </a:xfrm>
          <a:prstGeom prst="rect">
            <a:avLst/>
          </a:prstGeom>
          <a:noFill/>
        </p:spPr>
        <p:txBody>
          <a:bodyPr wrap="none" rtlCol="0">
            <a:spAutoFit/>
          </a:bodyPr>
          <a:lstStyle/>
          <a:p>
            <a:r>
              <a:rPr lang="it-IT" dirty="0" smtClean="0"/>
              <a:t>VARIAZIONE % PRESENZE ITALIANI </a:t>
            </a:r>
          </a:p>
          <a:p>
            <a:r>
              <a:rPr lang="it-IT" dirty="0" smtClean="0"/>
              <a:t>2013/2012 =  </a:t>
            </a:r>
            <a:r>
              <a:rPr lang="it-IT" sz="2400" dirty="0" smtClean="0">
                <a:solidFill>
                  <a:srgbClr val="FF0000"/>
                </a:solidFill>
              </a:rPr>
              <a:t>+11,5%</a:t>
            </a:r>
          </a:p>
          <a:p>
            <a:endParaRPr lang="it-IT" sz="2400" dirty="0" smtClean="0">
              <a:solidFill>
                <a:srgbClr val="FF0000"/>
              </a:solidFill>
            </a:endParaRPr>
          </a:p>
          <a:p>
            <a:endParaRPr lang="it-IT" sz="2400" dirty="0" smtClean="0">
              <a:solidFill>
                <a:srgbClr val="FF0000"/>
              </a:solidFill>
            </a:endParaRPr>
          </a:p>
          <a:p>
            <a:r>
              <a:rPr lang="it-IT" dirty="0" smtClean="0"/>
              <a:t>VARIAZIONE % ARRIVI ITALIANI </a:t>
            </a:r>
          </a:p>
          <a:p>
            <a:r>
              <a:rPr lang="it-IT" dirty="0" smtClean="0"/>
              <a:t>2013/2012 =  </a:t>
            </a:r>
            <a:r>
              <a:rPr lang="it-IT" sz="2400" dirty="0" smtClean="0">
                <a:solidFill>
                  <a:srgbClr val="FF0000"/>
                </a:solidFill>
              </a:rPr>
              <a:t>+10,1%</a:t>
            </a:r>
          </a:p>
          <a:p>
            <a:endParaRPr lang="it-IT" sz="2400" dirty="0" smtClean="0">
              <a:solidFill>
                <a:srgbClr val="FF0000"/>
              </a:solidFill>
            </a:endParaRPr>
          </a:p>
          <a:p>
            <a:endParaRPr lang="it-IT" sz="2400" dirty="0" smtClean="0">
              <a:solidFill>
                <a:srgbClr val="FF0000"/>
              </a:solidFill>
            </a:endParaRPr>
          </a:p>
          <a:p>
            <a:endParaRPr lang="it-IT" sz="2400" dirty="0">
              <a:solidFill>
                <a:srgbClr val="FF0000"/>
              </a:solidFill>
            </a:endParaRPr>
          </a:p>
        </p:txBody>
      </p:sp>
      <p:sp>
        <p:nvSpPr>
          <p:cNvPr id="16" name="CasellaDiTesto 15"/>
          <p:cNvSpPr txBox="1"/>
          <p:nvPr/>
        </p:nvSpPr>
        <p:spPr>
          <a:xfrm>
            <a:off x="2786050" y="6072206"/>
            <a:ext cx="2937022" cy="215444"/>
          </a:xfrm>
          <a:prstGeom prst="rect">
            <a:avLst/>
          </a:prstGeom>
          <a:noFill/>
        </p:spPr>
        <p:txBody>
          <a:bodyPr wrap="none" rtlCol="0">
            <a:spAutoFit/>
          </a:bodyPr>
          <a:lstStyle/>
          <a:p>
            <a:r>
              <a:rPr lang="it-IT" sz="800" i="1" dirty="0" smtClean="0">
                <a:latin typeface="Times New Roman" pitchFamily="18" charset="0"/>
                <a:cs typeface="Times New Roman" pitchFamily="18" charset="0"/>
              </a:rPr>
              <a:t>Fonte: elaborazione su dati Osservatorio turistico  Regione Puglia</a:t>
            </a:r>
            <a:endParaRPr lang="it-IT" sz="8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p:cNvGraphicFramePr>
            <a:graphicFrameLocks noGrp="1"/>
          </p:cNvGraphicFramePr>
          <p:nvPr>
            <p:ph idx="1"/>
          </p:nvPr>
        </p:nvGraphicFramePr>
        <p:xfrm>
          <a:off x="457200" y="1481138"/>
          <a:ext cx="2328850" cy="4030980"/>
        </p:xfrm>
        <a:graphic>
          <a:graphicData uri="http://schemas.openxmlformats.org/drawingml/2006/table">
            <a:tbl>
              <a:tblPr firstRow="1" bandRow="1">
                <a:tableStyleId>{5C22544A-7EE6-4342-B048-85BDC9FD1C3A}</a:tableStyleId>
              </a:tblPr>
              <a:tblGrid>
                <a:gridCol w="1471594"/>
                <a:gridCol w="857256"/>
              </a:tblGrid>
              <a:tr h="176213">
                <a:tc>
                  <a:txBody>
                    <a:bodyPr/>
                    <a:lstStyle/>
                    <a:p>
                      <a:pPr algn="l" fontAlgn="b"/>
                      <a:r>
                        <a:rPr lang="it-IT" sz="1200" b="0" i="0" u="none" strike="noStrike" dirty="0">
                          <a:solidFill>
                            <a:srgbClr val="000000"/>
                          </a:solidFill>
                          <a:latin typeface="+mn-lt"/>
                        </a:rPr>
                        <a:t>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it-IT" sz="1200" b="0" i="0" u="none" strike="noStrike" dirty="0">
                          <a:solidFill>
                            <a:srgbClr val="000000"/>
                          </a:solidFill>
                          <a:latin typeface="+mn-lt"/>
                        </a:rPr>
                        <a:t>Presenze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13">
                <a:tc>
                  <a:txBody>
                    <a:bodyPr/>
                    <a:lstStyle/>
                    <a:p>
                      <a:pPr algn="l" fontAlgn="b"/>
                      <a:r>
                        <a:rPr lang="it-IT" sz="1200" b="0" i="0" u="none" strike="noStrike">
                          <a:solidFill>
                            <a:srgbClr val="000000"/>
                          </a:solidFill>
                          <a:latin typeface="+mn-lt"/>
                        </a:rPr>
                        <a:t>Germania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80.564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13">
                <a:tc>
                  <a:txBody>
                    <a:bodyPr/>
                    <a:lstStyle/>
                    <a:p>
                      <a:pPr algn="l" fontAlgn="b"/>
                      <a:r>
                        <a:rPr lang="it-IT" sz="1200" b="0" i="0" u="none" strike="noStrike">
                          <a:solidFill>
                            <a:srgbClr val="000000"/>
                          </a:solidFill>
                          <a:latin typeface="+mn-lt"/>
                        </a:rPr>
                        <a:t>Regno Unito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46.484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13">
                <a:tc>
                  <a:txBody>
                    <a:bodyPr/>
                    <a:lstStyle/>
                    <a:p>
                      <a:pPr algn="l" fontAlgn="b"/>
                      <a:r>
                        <a:rPr lang="it-IT" sz="1200" b="0" i="0" u="none" strike="noStrike">
                          <a:solidFill>
                            <a:srgbClr val="000000"/>
                          </a:solidFill>
                          <a:latin typeface="+mn-lt"/>
                        </a:rPr>
                        <a:t>Svizzera (incluso Liechtenstein)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34.846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13">
                <a:tc>
                  <a:txBody>
                    <a:bodyPr/>
                    <a:lstStyle/>
                    <a:p>
                      <a:pPr algn="l" fontAlgn="b"/>
                      <a:r>
                        <a:rPr lang="it-IT" sz="1200" b="0" i="0" u="none" strike="noStrike">
                          <a:solidFill>
                            <a:srgbClr val="000000"/>
                          </a:solidFill>
                          <a:latin typeface="+mn-lt"/>
                        </a:rPr>
                        <a:t>Belgio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32.337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13">
                <a:tc>
                  <a:txBody>
                    <a:bodyPr/>
                    <a:lstStyle/>
                    <a:p>
                      <a:pPr algn="l" fontAlgn="b"/>
                      <a:r>
                        <a:rPr lang="it-IT" sz="1200" b="0" i="0" u="none" strike="noStrike">
                          <a:solidFill>
                            <a:srgbClr val="000000"/>
                          </a:solidFill>
                          <a:latin typeface="+mn-lt"/>
                        </a:rPr>
                        <a:t>Francia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29.896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13">
                <a:tc>
                  <a:txBody>
                    <a:bodyPr/>
                    <a:lstStyle/>
                    <a:p>
                      <a:pPr algn="l" fontAlgn="b"/>
                      <a:r>
                        <a:rPr lang="it-IT" sz="1200" b="0" i="0" u="none" strike="noStrike" dirty="0">
                          <a:solidFill>
                            <a:srgbClr val="000000"/>
                          </a:solidFill>
                          <a:latin typeface="+mn-lt"/>
                        </a:rPr>
                        <a:t>Stati Uniti d'America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19.493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13">
                <a:tc>
                  <a:txBody>
                    <a:bodyPr/>
                    <a:lstStyle/>
                    <a:p>
                      <a:pPr algn="l" fontAlgn="b"/>
                      <a:r>
                        <a:rPr lang="it-IT" sz="1200" b="0" i="0" u="none" strike="noStrike">
                          <a:solidFill>
                            <a:srgbClr val="000000"/>
                          </a:solidFill>
                          <a:latin typeface="+mn-lt"/>
                        </a:rPr>
                        <a:t>Russia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16.692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13">
                <a:tc>
                  <a:txBody>
                    <a:bodyPr/>
                    <a:lstStyle/>
                    <a:p>
                      <a:pPr algn="l" fontAlgn="b"/>
                      <a:r>
                        <a:rPr lang="it-IT" sz="1200" b="0" i="0" u="none" strike="noStrike">
                          <a:solidFill>
                            <a:srgbClr val="000000"/>
                          </a:solidFill>
                          <a:latin typeface="+mn-lt"/>
                        </a:rPr>
                        <a:t>Austria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16.542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13">
                <a:tc>
                  <a:txBody>
                    <a:bodyPr/>
                    <a:lstStyle/>
                    <a:p>
                      <a:pPr algn="l" fontAlgn="b"/>
                      <a:r>
                        <a:rPr lang="it-IT" sz="1200" b="0" i="0" u="none" strike="noStrike">
                          <a:solidFill>
                            <a:srgbClr val="000000"/>
                          </a:solidFill>
                          <a:latin typeface="+mn-lt"/>
                        </a:rPr>
                        <a:t>Paesi Bassi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12.128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13">
                <a:tc>
                  <a:txBody>
                    <a:bodyPr/>
                    <a:lstStyle/>
                    <a:p>
                      <a:pPr algn="l" fontAlgn="b"/>
                      <a:r>
                        <a:rPr lang="it-IT" sz="1200" b="0" i="0" u="none" strike="noStrike">
                          <a:solidFill>
                            <a:srgbClr val="000000"/>
                          </a:solidFill>
                          <a:latin typeface="+mn-lt"/>
                        </a:rPr>
                        <a:t>Svezia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7.133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13">
                <a:tc>
                  <a:txBody>
                    <a:bodyPr/>
                    <a:lstStyle/>
                    <a:p>
                      <a:pPr algn="l" fontAlgn="b"/>
                      <a:r>
                        <a:rPr lang="it-IT" sz="1200" b="0" i="0" u="none" strike="noStrike">
                          <a:solidFill>
                            <a:srgbClr val="000000"/>
                          </a:solidFill>
                          <a:latin typeface="+mn-lt"/>
                        </a:rPr>
                        <a:t>Polonia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4.764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13">
                <a:tc>
                  <a:txBody>
                    <a:bodyPr/>
                    <a:lstStyle/>
                    <a:p>
                      <a:pPr algn="l" fontAlgn="b"/>
                      <a:r>
                        <a:rPr lang="it-IT" sz="1200" b="0" i="0" u="none" strike="noStrike">
                          <a:solidFill>
                            <a:srgbClr val="000000"/>
                          </a:solidFill>
                          <a:latin typeface="+mn-lt"/>
                        </a:rPr>
                        <a:t>Spagna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4.145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13">
                <a:tc>
                  <a:txBody>
                    <a:bodyPr/>
                    <a:lstStyle/>
                    <a:p>
                      <a:pPr algn="l" fontAlgn="b"/>
                      <a:r>
                        <a:rPr lang="it-IT" sz="1200" b="0" i="0" u="none" strike="noStrike">
                          <a:solidFill>
                            <a:srgbClr val="000000"/>
                          </a:solidFill>
                          <a:latin typeface="+mn-lt"/>
                        </a:rPr>
                        <a:t>Altri Paesi Europei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3.792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13">
                <a:tc>
                  <a:txBody>
                    <a:bodyPr/>
                    <a:lstStyle/>
                    <a:p>
                      <a:pPr algn="l" fontAlgn="b"/>
                      <a:r>
                        <a:rPr lang="it-IT" sz="1200" b="0" i="0" u="none" strike="noStrike">
                          <a:solidFill>
                            <a:srgbClr val="000000"/>
                          </a:solidFill>
                          <a:latin typeface="+mn-lt"/>
                        </a:rPr>
                        <a:t>Canada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3.425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13">
                <a:tc>
                  <a:txBody>
                    <a:bodyPr/>
                    <a:lstStyle/>
                    <a:p>
                      <a:pPr algn="l" fontAlgn="b"/>
                      <a:r>
                        <a:rPr lang="it-IT" sz="1200" b="0" i="0" u="none" strike="noStrike">
                          <a:solidFill>
                            <a:srgbClr val="000000"/>
                          </a:solidFill>
                          <a:latin typeface="+mn-lt"/>
                        </a:rPr>
                        <a:t>Irlanda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2.582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13">
                <a:tc>
                  <a:txBody>
                    <a:bodyPr/>
                    <a:lstStyle/>
                    <a:p>
                      <a:pPr algn="l" fontAlgn="b"/>
                      <a:r>
                        <a:rPr lang="it-IT" sz="1200" b="0" i="0" u="none" strike="noStrike">
                          <a:solidFill>
                            <a:srgbClr val="000000"/>
                          </a:solidFill>
                          <a:latin typeface="+mn-lt"/>
                        </a:rPr>
                        <a:t>Altri Paesi dell'Africa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2.567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13">
                <a:tc>
                  <a:txBody>
                    <a:bodyPr/>
                    <a:lstStyle/>
                    <a:p>
                      <a:pPr algn="l" fontAlgn="b"/>
                      <a:r>
                        <a:rPr lang="it-IT" sz="1200" b="0" i="0" u="none" strike="noStrike">
                          <a:solidFill>
                            <a:srgbClr val="000000"/>
                          </a:solidFill>
                          <a:latin typeface="+mn-lt"/>
                        </a:rPr>
                        <a:t>Australia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2.467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13">
                <a:tc>
                  <a:txBody>
                    <a:bodyPr/>
                    <a:lstStyle/>
                    <a:p>
                      <a:pPr algn="l" fontAlgn="b"/>
                      <a:r>
                        <a:rPr lang="it-IT" sz="1200" b="0" i="0" u="none" strike="noStrike">
                          <a:solidFill>
                            <a:srgbClr val="000000"/>
                          </a:solidFill>
                          <a:latin typeface="+mn-lt"/>
                        </a:rPr>
                        <a:t>Altri Paesi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30.670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6213">
                <a:tc>
                  <a:txBody>
                    <a:bodyPr/>
                    <a:lstStyle/>
                    <a:p>
                      <a:pPr algn="l" fontAlgn="b"/>
                      <a:r>
                        <a:rPr lang="it-IT" sz="1200" b="0" i="0" u="none" strike="noStrike">
                          <a:solidFill>
                            <a:srgbClr val="000000"/>
                          </a:solidFill>
                          <a:latin typeface="+mn-lt"/>
                        </a:rPr>
                        <a:t>totale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it-IT" sz="1200" b="0" i="0" u="none" strike="noStrike" dirty="0">
                          <a:solidFill>
                            <a:srgbClr val="000000"/>
                          </a:solidFill>
                          <a:latin typeface="+mn-lt"/>
                        </a:rPr>
                        <a:t>350.527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Segnaposto piè di pagina 2"/>
          <p:cNvSpPr>
            <a:spLocks noGrp="1"/>
          </p:cNvSpPr>
          <p:nvPr>
            <p:ph type="ftr" sz="quarter" idx="11"/>
          </p:nvPr>
        </p:nvSpPr>
        <p:spPr/>
        <p:txBody>
          <a:bodyPr/>
          <a:lstStyle/>
          <a:p>
            <a:r>
              <a:rPr lang="it-IT" smtClean="0"/>
              <a:t>Elaborazione Servizio Economia Locale CCIAA Brindisi</a:t>
            </a:r>
            <a:endParaRPr lang="it-IT" dirty="0"/>
          </a:p>
        </p:txBody>
      </p:sp>
      <p:sp>
        <p:nvSpPr>
          <p:cNvPr id="4" name="Titolo 3"/>
          <p:cNvSpPr>
            <a:spLocks noGrp="1"/>
          </p:cNvSpPr>
          <p:nvPr>
            <p:ph type="title"/>
          </p:nvPr>
        </p:nvSpPr>
        <p:spPr/>
        <p:txBody>
          <a:bodyPr>
            <a:normAutofit/>
          </a:bodyPr>
          <a:lstStyle/>
          <a:p>
            <a:pPr algn="ctr"/>
            <a:r>
              <a:rPr lang="it-IT" sz="2800" dirty="0" smtClean="0">
                <a:solidFill>
                  <a:schemeClr val="accent2">
                    <a:lumMod val="50000"/>
                  </a:schemeClr>
                </a:solidFill>
              </a:rPr>
              <a:t>Presenze</a:t>
            </a:r>
            <a:r>
              <a:rPr lang="it-IT" sz="2800" baseline="0" dirty="0" smtClean="0">
                <a:solidFill>
                  <a:schemeClr val="accent2">
                    <a:lumMod val="50000"/>
                  </a:schemeClr>
                </a:solidFill>
              </a:rPr>
              <a:t> stranieri anno 2013 provincia di Brindisi per nazione di provenienza</a:t>
            </a:r>
            <a:endParaRPr lang="it-IT" sz="2800" dirty="0">
              <a:solidFill>
                <a:schemeClr val="accent2">
                  <a:lumMod val="50000"/>
                </a:schemeClr>
              </a:solidFill>
            </a:endParaRPr>
          </a:p>
        </p:txBody>
      </p:sp>
      <p:sp>
        <p:nvSpPr>
          <p:cNvPr id="6" name="CasellaDiTesto 5"/>
          <p:cNvSpPr txBox="1"/>
          <p:nvPr/>
        </p:nvSpPr>
        <p:spPr>
          <a:xfrm>
            <a:off x="4286248" y="1357298"/>
            <a:ext cx="3393741" cy="5170646"/>
          </a:xfrm>
          <a:prstGeom prst="rect">
            <a:avLst/>
          </a:prstGeom>
          <a:noFill/>
        </p:spPr>
        <p:txBody>
          <a:bodyPr wrap="square" rtlCol="0">
            <a:spAutoFit/>
          </a:bodyPr>
          <a:lstStyle/>
          <a:p>
            <a:r>
              <a:rPr lang="it-IT" dirty="0" smtClean="0"/>
              <a:t>Variazione % presenze stranieri  2013/2012 = </a:t>
            </a:r>
            <a:r>
              <a:rPr lang="it-IT" sz="2400" dirty="0" smtClean="0">
                <a:solidFill>
                  <a:srgbClr val="FF0000"/>
                </a:solidFill>
              </a:rPr>
              <a:t>+ 16,9%</a:t>
            </a:r>
          </a:p>
          <a:p>
            <a:endParaRPr lang="it-IT" dirty="0" smtClean="0"/>
          </a:p>
          <a:p>
            <a:r>
              <a:rPr lang="it-IT" dirty="0" smtClean="0"/>
              <a:t>Variazione % arrivi stranieri  2013/2012 = </a:t>
            </a:r>
            <a:r>
              <a:rPr lang="it-IT" sz="2400" dirty="0" smtClean="0">
                <a:solidFill>
                  <a:srgbClr val="FF0000"/>
                </a:solidFill>
              </a:rPr>
              <a:t>+ 16,5%</a:t>
            </a:r>
            <a:endParaRPr lang="it-IT" dirty="0" smtClean="0"/>
          </a:p>
          <a:p>
            <a:endParaRPr lang="it-IT" dirty="0" smtClean="0"/>
          </a:p>
          <a:p>
            <a:r>
              <a:rPr lang="it-IT" dirty="0" smtClean="0"/>
              <a:t>Variazione % presenze totali  2013/2012 = </a:t>
            </a:r>
            <a:r>
              <a:rPr lang="it-IT" sz="2400" dirty="0" smtClean="0">
                <a:solidFill>
                  <a:srgbClr val="FF0000"/>
                </a:solidFill>
              </a:rPr>
              <a:t> + 12,7%</a:t>
            </a:r>
            <a:endParaRPr lang="it-IT" dirty="0" smtClean="0"/>
          </a:p>
          <a:p>
            <a:endParaRPr lang="it-IT" dirty="0" smtClean="0"/>
          </a:p>
          <a:p>
            <a:r>
              <a:rPr lang="it-IT" dirty="0" smtClean="0"/>
              <a:t>Variazione % arrivi  totali 2013/2012 = </a:t>
            </a:r>
            <a:r>
              <a:rPr lang="it-IT" sz="2400" dirty="0" smtClean="0">
                <a:solidFill>
                  <a:srgbClr val="FF0000"/>
                </a:solidFill>
              </a:rPr>
              <a:t> + 11,6%</a:t>
            </a:r>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a:p>
        </p:txBody>
      </p:sp>
      <p:sp>
        <p:nvSpPr>
          <p:cNvPr id="7" name="CasellaDiTesto 6"/>
          <p:cNvSpPr txBox="1"/>
          <p:nvPr/>
        </p:nvSpPr>
        <p:spPr>
          <a:xfrm>
            <a:off x="1357290" y="5786454"/>
            <a:ext cx="2937022" cy="215444"/>
          </a:xfrm>
          <a:prstGeom prst="rect">
            <a:avLst/>
          </a:prstGeom>
          <a:noFill/>
        </p:spPr>
        <p:txBody>
          <a:bodyPr wrap="none" rtlCol="0">
            <a:spAutoFit/>
          </a:bodyPr>
          <a:lstStyle/>
          <a:p>
            <a:r>
              <a:rPr lang="it-IT" sz="800" i="1" dirty="0" smtClean="0">
                <a:latin typeface="Times New Roman" pitchFamily="18" charset="0"/>
                <a:cs typeface="Times New Roman" pitchFamily="18" charset="0"/>
              </a:rPr>
              <a:t>Fonte : elaborazione su dati Osservatorio turistico Regione Puglia</a:t>
            </a:r>
            <a:endParaRPr lang="it-IT" sz="8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prstTxWarp prst="textWave2">
              <a:avLst/>
            </a:prstTxWarp>
            <a:normAutofit/>
          </a:bodyPr>
          <a:lstStyle/>
          <a:p>
            <a:pPr>
              <a:buNone/>
            </a:pPr>
            <a:r>
              <a:rPr lang="it-IT" sz="5400" i="1" dirty="0" smtClean="0">
                <a:solidFill>
                  <a:schemeClr val="accent2">
                    <a:lumMod val="50000"/>
                  </a:schemeClr>
                </a:solidFill>
              </a:rPr>
              <a:t>Grazie per l’attenzione</a:t>
            </a:r>
            <a:endParaRPr lang="it-IT" sz="5400" i="1" dirty="0">
              <a:solidFill>
                <a:schemeClr val="accent2">
                  <a:lumMod val="50000"/>
                </a:schemeClr>
              </a:solidFill>
            </a:endParaRPr>
          </a:p>
        </p:txBody>
      </p:sp>
      <p:sp>
        <p:nvSpPr>
          <p:cNvPr id="3" name="Segnaposto piè di pagina 2"/>
          <p:cNvSpPr>
            <a:spLocks noGrp="1"/>
          </p:cNvSpPr>
          <p:nvPr>
            <p:ph type="ftr" sz="quarter" idx="11"/>
          </p:nvPr>
        </p:nvSpPr>
        <p:spPr>
          <a:xfrm>
            <a:off x="4380072" y="6407944"/>
            <a:ext cx="3720320" cy="365125"/>
          </a:xfrm>
        </p:spPr>
        <p:txBody>
          <a:bodyPr/>
          <a:lstStyle/>
          <a:p>
            <a:r>
              <a:rPr lang="it-IT" dirty="0" smtClean="0"/>
              <a:t>Elaborazione Servizio Economia Locale CCIAA Brindisi</a:t>
            </a:r>
            <a:endParaRPr lang="it-IT" dirty="0"/>
          </a:p>
        </p:txBody>
      </p:sp>
      <p:sp>
        <p:nvSpPr>
          <p:cNvPr id="4" name="Titolo 3"/>
          <p:cNvSpPr>
            <a:spLocks noGrp="1"/>
          </p:cNvSpPr>
          <p:nvPr>
            <p:ph type="title"/>
          </p:nvPr>
        </p:nvSpPr>
        <p:spPr>
          <a:xfrm>
            <a:off x="457200" y="274638"/>
            <a:ext cx="8229600" cy="1210146"/>
          </a:xfrm>
        </p:spPr>
        <p:txBody>
          <a:bodyPr anchor="t">
            <a:normAutofit fontScale="90000"/>
          </a:bodyPr>
          <a:lstStyle/>
          <a:p>
            <a:r>
              <a:rPr lang="it-IT" sz="1800" dirty="0" smtClean="0">
                <a:effectLst/>
              </a:rPr>
              <a:t>Il report completo è disponibile da oggi sul sito camerale: </a:t>
            </a:r>
            <a:br>
              <a:rPr lang="it-IT" sz="1800" dirty="0" smtClean="0">
                <a:effectLst/>
              </a:rPr>
            </a:br>
            <a:r>
              <a:rPr lang="it-IT" sz="1800" dirty="0" smtClean="0">
                <a:effectLst/>
              </a:rPr>
              <a:t>www.br.camcom.it/Aree tematiche/ Statistiche e studi/ Report Statistici/ Giornata Economia 2014</a:t>
            </a:r>
            <a:br>
              <a:rPr lang="it-IT" sz="1800" dirty="0" smtClean="0">
                <a:effectLst/>
              </a:rPr>
            </a:br>
            <a:r>
              <a:rPr lang="it-IT" sz="1800" dirty="0" smtClean="0">
                <a:effectLst/>
              </a:rPr>
              <a:t> </a:t>
            </a:r>
            <a:r>
              <a:rPr lang="it-IT" sz="2800" dirty="0" smtClean="0">
                <a:effectLst/>
              </a:rPr>
              <a:t/>
            </a:r>
            <a:br>
              <a:rPr lang="it-IT" sz="2800" dirty="0" smtClean="0">
                <a:effectLst/>
              </a:rPr>
            </a:br>
            <a:r>
              <a:rPr lang="it-IT" sz="2800" dirty="0" smtClean="0">
                <a:solidFill>
                  <a:schemeClr val="accent2">
                    <a:lumMod val="50000"/>
                  </a:schemeClr>
                </a:solidFill>
                <a:effectLst/>
              </a:rPr>
              <a:t/>
            </a:r>
            <a:br>
              <a:rPr lang="it-IT" sz="2800" dirty="0" smtClean="0">
                <a:solidFill>
                  <a:schemeClr val="accent2">
                    <a:lumMod val="50000"/>
                  </a:schemeClr>
                </a:solidFill>
                <a:effectLst/>
              </a:rPr>
            </a:br>
            <a:endParaRPr lang="it-IT" sz="2800" dirty="0">
              <a:solidFill>
                <a:schemeClr val="accent2">
                  <a:lumMod val="50000"/>
                </a:schemeClr>
              </a:solidFill>
              <a:effectLst/>
            </a:endParaRPr>
          </a:p>
        </p:txBody>
      </p:sp>
    </p:spTree>
  </p:cSld>
  <p:clrMapOvr>
    <a:masterClrMapping/>
  </p:clrMapOvr>
  <p:transition advClick="0" advTm="1000">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15616" y="116632"/>
            <a:ext cx="7056784" cy="648072"/>
          </a:xfrm>
          <a:ln>
            <a:noFill/>
          </a:ln>
        </p:spPr>
        <p:style>
          <a:lnRef idx="2">
            <a:schemeClr val="accent1"/>
          </a:lnRef>
          <a:fillRef idx="1">
            <a:schemeClr val="lt1"/>
          </a:fillRef>
          <a:effectRef idx="0">
            <a:schemeClr val="accent1"/>
          </a:effectRef>
          <a:fontRef idx="minor">
            <a:schemeClr val="dk1"/>
          </a:fontRef>
        </p:style>
        <p:txBody>
          <a:bodyPr>
            <a:normAutofit fontScale="90000"/>
          </a:bodyPr>
          <a:lstStyle/>
          <a:p>
            <a:pPr lvl="0" algn="ctr"/>
            <a:r>
              <a:rPr lang="it-IT" sz="2000" cap="small" dirty="0" smtClean="0">
                <a:solidFill>
                  <a:schemeClr val="accent1">
                    <a:lumMod val="50000"/>
                  </a:schemeClr>
                </a:solidFill>
                <a:latin typeface="Tahoma" pitchFamily="34" charset="0"/>
                <a:ea typeface="Tahoma" pitchFamily="34" charset="0"/>
                <a:cs typeface="Tahoma" pitchFamily="34" charset="0"/>
              </a:rPr>
              <a:t> </a:t>
            </a:r>
            <a:r>
              <a:rPr lang="it-IT" sz="3100" b="1" cap="small" dirty="0" smtClean="0">
                <a:solidFill>
                  <a:schemeClr val="accent2">
                    <a:lumMod val="50000"/>
                  </a:schemeClr>
                </a:solidFill>
                <a:effectLst/>
                <a:latin typeface="+mj-lt"/>
                <a:ea typeface="Tahoma" pitchFamily="34" charset="0"/>
                <a:cs typeface="Tahoma" pitchFamily="34" charset="0"/>
              </a:rPr>
              <a:t>il sistema imprenditoriale</a:t>
            </a:r>
            <a:br>
              <a:rPr lang="it-IT" sz="3100" b="1" cap="small" dirty="0" smtClean="0">
                <a:solidFill>
                  <a:schemeClr val="accent2">
                    <a:lumMod val="50000"/>
                  </a:schemeClr>
                </a:solidFill>
                <a:effectLst/>
                <a:latin typeface="+mj-lt"/>
                <a:ea typeface="Tahoma" pitchFamily="34" charset="0"/>
                <a:cs typeface="Tahoma" pitchFamily="34" charset="0"/>
              </a:rPr>
            </a:br>
            <a:r>
              <a:rPr lang="it-IT" sz="3100" b="1" cap="small" dirty="0" smtClean="0">
                <a:solidFill>
                  <a:schemeClr val="accent2">
                    <a:lumMod val="50000"/>
                  </a:schemeClr>
                </a:solidFill>
                <a:effectLst/>
                <a:latin typeface="+mj-lt"/>
                <a:ea typeface="Tahoma" pitchFamily="34" charset="0"/>
                <a:cs typeface="Tahoma" pitchFamily="34" charset="0"/>
              </a:rPr>
              <a:t>la demografia delle imprese</a:t>
            </a:r>
            <a:endParaRPr lang="it-IT" sz="3100" b="1" dirty="0">
              <a:solidFill>
                <a:schemeClr val="accent2">
                  <a:lumMod val="50000"/>
                </a:schemeClr>
              </a:solidFill>
              <a:effectLst>
                <a:outerShdw blurRad="38100" dist="38100" dir="2700000" algn="tl">
                  <a:srgbClr val="000000">
                    <a:alpha val="43137"/>
                  </a:srgbClr>
                </a:outerShdw>
              </a:effectLst>
              <a:latin typeface="+mj-lt"/>
              <a:ea typeface="Tahoma" pitchFamily="34" charset="0"/>
              <a:cs typeface="Tahoma" pitchFamily="34" charset="0"/>
            </a:endParaRPr>
          </a:p>
        </p:txBody>
      </p:sp>
      <p:sp>
        <p:nvSpPr>
          <p:cNvPr id="1025"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800" b="0" i="0" u="none" strike="noStrike" cap="none" normalizeH="0" baseline="0" dirty="0" smtClean="0">
                <a:ln>
                  <a:noFill/>
                </a:ln>
                <a:solidFill>
                  <a:schemeClr val="tx1"/>
                </a:solidFill>
                <a:effectLst/>
                <a:latin typeface="Arial" pitchFamily="34" charset="0"/>
                <a:cs typeface="Arial" pitchFamily="34" charset="0"/>
              </a:rPr>
              <a:t/>
            </a:r>
            <a:br>
              <a:rPr kumimoji="0" lang="it-IT" sz="1800" b="0" i="0" u="none" strike="noStrike" cap="none" normalizeH="0" baseline="0" dirty="0" smtClean="0">
                <a:ln>
                  <a:noFill/>
                </a:ln>
                <a:solidFill>
                  <a:schemeClr val="tx1"/>
                </a:solidFill>
                <a:effectLst/>
                <a:latin typeface="Arial" pitchFamily="34" charset="0"/>
                <a:cs typeface="Arial" pitchFamily="34" charset="0"/>
              </a:rPr>
            </a:b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Segnaposto contenuto 4"/>
          <p:cNvGraphicFramePr>
            <a:graphicFrameLocks noGrp="1"/>
          </p:cNvGraphicFramePr>
          <p:nvPr>
            <p:ph idx="1"/>
          </p:nvPr>
        </p:nvGraphicFramePr>
        <p:xfrm>
          <a:off x="863698" y="908725"/>
          <a:ext cx="7416604" cy="5166936"/>
        </p:xfrm>
        <a:graphic>
          <a:graphicData uri="http://schemas.openxmlformats.org/drawingml/2006/table">
            <a:tbl>
              <a:tblPr firstRow="1" bandRow="1">
                <a:tableStyleId>{69012ECD-51FC-41F1-AA8D-1B2483CD663E}</a:tableStyleId>
              </a:tblPr>
              <a:tblGrid>
                <a:gridCol w="3319692"/>
                <a:gridCol w="1024228"/>
                <a:gridCol w="1024228"/>
                <a:gridCol w="1024228"/>
                <a:gridCol w="1024228"/>
              </a:tblGrid>
              <a:tr h="425960">
                <a:tc>
                  <a:txBody>
                    <a:bodyPr/>
                    <a:lstStyle/>
                    <a:p>
                      <a:pPr>
                        <a:lnSpc>
                          <a:spcPct val="115000"/>
                        </a:lnSpc>
                        <a:spcAft>
                          <a:spcPts val="0"/>
                        </a:spcAft>
                      </a:pPr>
                      <a:r>
                        <a:rPr lang="it-IT" sz="1200" dirty="0"/>
                        <a:t>Settore</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registrate</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iscrizioni</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cessazioni non d'ufficio</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saldo</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6000">
                <a:tc>
                  <a:txBody>
                    <a:bodyPr/>
                    <a:lstStyle/>
                    <a:p>
                      <a:pPr>
                        <a:lnSpc>
                          <a:spcPct val="115000"/>
                        </a:lnSpc>
                        <a:spcAft>
                          <a:spcPts val="0"/>
                        </a:spcAft>
                      </a:pPr>
                      <a:r>
                        <a:rPr lang="it-IT" sz="1200" dirty="0"/>
                        <a:t>A Agricoltura, silvicoltura pesca</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7.921</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222</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531</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-309</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6000">
                <a:tc>
                  <a:txBody>
                    <a:bodyPr/>
                    <a:lstStyle/>
                    <a:p>
                      <a:pPr>
                        <a:lnSpc>
                          <a:spcPct val="115000"/>
                        </a:lnSpc>
                        <a:spcAft>
                          <a:spcPts val="0"/>
                        </a:spcAft>
                      </a:pPr>
                      <a:r>
                        <a:rPr lang="it-IT" sz="1200" dirty="0"/>
                        <a:t>B Estrazione di minerali da cave e miniere</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33</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0</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3</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-3</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6000">
                <a:tc>
                  <a:txBody>
                    <a:bodyPr/>
                    <a:lstStyle/>
                    <a:p>
                      <a:pPr>
                        <a:lnSpc>
                          <a:spcPct val="115000"/>
                        </a:lnSpc>
                        <a:spcAft>
                          <a:spcPts val="0"/>
                        </a:spcAft>
                      </a:pPr>
                      <a:r>
                        <a:rPr lang="it-IT" sz="1200" dirty="0"/>
                        <a:t>C Attività manifatturiere</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2.711</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62</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157</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-95</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6000">
                <a:tc>
                  <a:txBody>
                    <a:bodyPr/>
                    <a:lstStyle/>
                    <a:p>
                      <a:pPr>
                        <a:lnSpc>
                          <a:spcPct val="115000"/>
                        </a:lnSpc>
                        <a:spcAft>
                          <a:spcPts val="0"/>
                        </a:spcAft>
                      </a:pPr>
                      <a:r>
                        <a:rPr lang="it-IT" sz="1200" dirty="0"/>
                        <a:t>D Fornitura di energia elettrica, gas, vapore </a:t>
                      </a:r>
                      <a:r>
                        <a:rPr lang="it-IT" sz="1200" dirty="0" smtClean="0"/>
                        <a:t>...</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30</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0</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0</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0</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6000">
                <a:tc>
                  <a:txBody>
                    <a:bodyPr/>
                    <a:lstStyle/>
                    <a:p>
                      <a:pPr>
                        <a:lnSpc>
                          <a:spcPct val="115000"/>
                        </a:lnSpc>
                        <a:spcAft>
                          <a:spcPts val="0"/>
                        </a:spcAft>
                      </a:pPr>
                      <a:r>
                        <a:rPr lang="it-IT" sz="1200" dirty="0"/>
                        <a:t>E Fornitura di acqua; reti fognarie, attività </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79</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1</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6</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-5</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6000">
                <a:tc>
                  <a:txBody>
                    <a:bodyPr/>
                    <a:lstStyle/>
                    <a:p>
                      <a:pPr>
                        <a:lnSpc>
                          <a:spcPct val="115000"/>
                        </a:lnSpc>
                        <a:spcAft>
                          <a:spcPts val="0"/>
                        </a:spcAft>
                      </a:pPr>
                      <a:r>
                        <a:rPr lang="it-IT" sz="1200" dirty="0"/>
                        <a:t>F Costruzioni</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4.749</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240</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366</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-126</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6000">
                <a:tc>
                  <a:txBody>
                    <a:bodyPr/>
                    <a:lstStyle/>
                    <a:p>
                      <a:pPr>
                        <a:lnSpc>
                          <a:spcPct val="115000"/>
                        </a:lnSpc>
                        <a:spcAft>
                          <a:spcPts val="0"/>
                        </a:spcAft>
                      </a:pPr>
                      <a:r>
                        <a:rPr lang="it-IT" sz="1200" dirty="0"/>
                        <a:t>G Commercio all'ingrosso e al dettaglio; </a:t>
                      </a:r>
                      <a:r>
                        <a:rPr lang="it-IT" sz="1200" dirty="0" smtClean="0"/>
                        <a:t>ripar.</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10.797</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564</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719</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-155</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6000">
                <a:tc>
                  <a:txBody>
                    <a:bodyPr/>
                    <a:lstStyle/>
                    <a:p>
                      <a:pPr>
                        <a:lnSpc>
                          <a:spcPct val="115000"/>
                        </a:lnSpc>
                        <a:spcAft>
                          <a:spcPts val="0"/>
                        </a:spcAft>
                      </a:pPr>
                      <a:r>
                        <a:rPr lang="it-IT" sz="1200" dirty="0"/>
                        <a:t>H Trasporto e magazzinaggio </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878</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15</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43</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-28</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6000">
                <a:tc>
                  <a:txBody>
                    <a:bodyPr/>
                    <a:lstStyle/>
                    <a:p>
                      <a:pPr>
                        <a:lnSpc>
                          <a:spcPct val="115000"/>
                        </a:lnSpc>
                        <a:spcAft>
                          <a:spcPts val="0"/>
                        </a:spcAft>
                      </a:pPr>
                      <a:r>
                        <a:rPr lang="it-IT" sz="1200" dirty="0"/>
                        <a:t>I Attività dei servizi di alloggio e di ristorazione </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2.392</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191</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203</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-12</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6000">
                <a:tc>
                  <a:txBody>
                    <a:bodyPr/>
                    <a:lstStyle/>
                    <a:p>
                      <a:pPr>
                        <a:lnSpc>
                          <a:spcPct val="115000"/>
                        </a:lnSpc>
                        <a:spcAft>
                          <a:spcPts val="0"/>
                        </a:spcAft>
                      </a:pPr>
                      <a:r>
                        <a:rPr lang="it-IT" sz="1200" dirty="0"/>
                        <a:t>J Servizi di informazione e comunicazione</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464</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24</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41</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-17</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6000">
                <a:tc>
                  <a:txBody>
                    <a:bodyPr/>
                    <a:lstStyle/>
                    <a:p>
                      <a:pPr>
                        <a:lnSpc>
                          <a:spcPct val="115000"/>
                        </a:lnSpc>
                        <a:spcAft>
                          <a:spcPts val="0"/>
                        </a:spcAft>
                      </a:pPr>
                      <a:r>
                        <a:rPr lang="it-IT" sz="1200" dirty="0"/>
                        <a:t>K Attività finanziarie e assicurative</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521</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54</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44</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10</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6000">
                <a:tc>
                  <a:txBody>
                    <a:bodyPr/>
                    <a:lstStyle/>
                    <a:p>
                      <a:pPr>
                        <a:lnSpc>
                          <a:spcPct val="115000"/>
                        </a:lnSpc>
                        <a:spcAft>
                          <a:spcPts val="0"/>
                        </a:spcAft>
                      </a:pPr>
                      <a:r>
                        <a:rPr lang="it-IT" sz="1200" dirty="0"/>
                        <a:t>L Attività immobiliari</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423</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17</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24</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-7</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6000">
                <a:tc>
                  <a:txBody>
                    <a:bodyPr/>
                    <a:lstStyle/>
                    <a:p>
                      <a:pPr>
                        <a:lnSpc>
                          <a:spcPct val="115000"/>
                        </a:lnSpc>
                        <a:spcAft>
                          <a:spcPts val="0"/>
                        </a:spcAft>
                      </a:pPr>
                      <a:r>
                        <a:rPr lang="it-IT" sz="1200" dirty="0"/>
                        <a:t>M Attività professionali, scientifiche e tecniche</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705</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43</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52</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-9</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6000">
                <a:tc>
                  <a:txBody>
                    <a:bodyPr/>
                    <a:lstStyle/>
                    <a:p>
                      <a:pPr>
                        <a:lnSpc>
                          <a:spcPct val="115000"/>
                        </a:lnSpc>
                        <a:spcAft>
                          <a:spcPts val="0"/>
                        </a:spcAft>
                      </a:pPr>
                      <a:r>
                        <a:rPr lang="it-IT" sz="1200" dirty="0"/>
                        <a:t>N Noleggio, agenzie di viaggio, servizi </a:t>
                      </a:r>
                      <a:r>
                        <a:rPr lang="it-IT" sz="1200" dirty="0" smtClean="0"/>
                        <a:t>supporto </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835</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57</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49</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8</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6000">
                <a:tc>
                  <a:txBody>
                    <a:bodyPr/>
                    <a:lstStyle/>
                    <a:p>
                      <a:pPr>
                        <a:lnSpc>
                          <a:spcPct val="115000"/>
                        </a:lnSpc>
                        <a:spcAft>
                          <a:spcPts val="0"/>
                        </a:spcAft>
                      </a:pPr>
                      <a:r>
                        <a:rPr lang="it-IT" sz="1200" dirty="0"/>
                        <a:t>O Amministrazione pubblica e difesa; </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1</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0</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0</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0</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6000">
                <a:tc>
                  <a:txBody>
                    <a:bodyPr/>
                    <a:lstStyle/>
                    <a:p>
                      <a:pPr>
                        <a:lnSpc>
                          <a:spcPct val="115000"/>
                        </a:lnSpc>
                        <a:spcAft>
                          <a:spcPts val="0"/>
                        </a:spcAft>
                      </a:pPr>
                      <a:r>
                        <a:rPr lang="it-IT" sz="1200" dirty="0"/>
                        <a:t>P Istruzione</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147</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6</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5</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1</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6000">
                <a:tc>
                  <a:txBody>
                    <a:bodyPr/>
                    <a:lstStyle/>
                    <a:p>
                      <a:pPr>
                        <a:lnSpc>
                          <a:spcPct val="115000"/>
                        </a:lnSpc>
                        <a:spcAft>
                          <a:spcPts val="0"/>
                        </a:spcAft>
                      </a:pPr>
                      <a:r>
                        <a:rPr lang="it-IT" sz="1200" dirty="0"/>
                        <a:t>Q Sanità e assistenza sociale  </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255</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1</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5</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-4</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6000">
                <a:tc>
                  <a:txBody>
                    <a:bodyPr/>
                    <a:lstStyle/>
                    <a:p>
                      <a:pPr>
                        <a:lnSpc>
                          <a:spcPct val="115000"/>
                        </a:lnSpc>
                        <a:spcAft>
                          <a:spcPts val="0"/>
                        </a:spcAft>
                      </a:pPr>
                      <a:r>
                        <a:rPr lang="it-IT" sz="1200" dirty="0"/>
                        <a:t>R Attività artistiche, sportive, di </a:t>
                      </a:r>
                      <a:r>
                        <a:rPr lang="it-IT" sz="1200" dirty="0" smtClean="0"/>
                        <a:t>intratt.e </a:t>
                      </a:r>
                      <a:r>
                        <a:rPr lang="it-IT" sz="1200" dirty="0"/>
                        <a:t>diver...</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335</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12</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29</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-17</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6000">
                <a:tc>
                  <a:txBody>
                    <a:bodyPr/>
                    <a:lstStyle/>
                    <a:p>
                      <a:pPr>
                        <a:lnSpc>
                          <a:spcPct val="115000"/>
                        </a:lnSpc>
                        <a:spcAft>
                          <a:spcPts val="0"/>
                        </a:spcAft>
                      </a:pPr>
                      <a:r>
                        <a:rPr lang="it-IT" sz="1200" dirty="0"/>
                        <a:t>S Altre attività di servizi</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1.430</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63</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74</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-11</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6000">
                <a:tc>
                  <a:txBody>
                    <a:bodyPr/>
                    <a:lstStyle/>
                    <a:p>
                      <a:pPr>
                        <a:lnSpc>
                          <a:spcPct val="115000"/>
                        </a:lnSpc>
                        <a:spcAft>
                          <a:spcPts val="0"/>
                        </a:spcAft>
                      </a:pPr>
                      <a:r>
                        <a:rPr lang="it-IT" sz="1200" dirty="0"/>
                        <a:t>X Imprese non classificate</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2.030</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829</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143</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686</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6000">
                <a:tc>
                  <a:txBody>
                    <a:bodyPr/>
                    <a:lstStyle/>
                    <a:p>
                      <a:pPr>
                        <a:lnSpc>
                          <a:spcPct val="115000"/>
                        </a:lnSpc>
                        <a:spcAft>
                          <a:spcPts val="0"/>
                        </a:spcAft>
                      </a:pPr>
                      <a:r>
                        <a:rPr lang="it-IT" sz="1200" dirty="0"/>
                        <a:t>Totale</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36.736</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2.401</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2.494</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it-IT" sz="1200" dirty="0"/>
                        <a:t>-93</a:t>
                      </a:r>
                      <a:endParaRPr lang="it-IT" sz="1200" dirty="0">
                        <a:latin typeface="Times New Roman"/>
                        <a:ea typeface="Times New Roman"/>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Segnaposto piè di pagina 5"/>
          <p:cNvSpPr>
            <a:spLocks noGrp="1"/>
          </p:cNvSpPr>
          <p:nvPr>
            <p:ph type="ftr" sz="quarter" idx="11"/>
          </p:nvPr>
        </p:nvSpPr>
        <p:spPr>
          <a:xfrm>
            <a:off x="4380072" y="6407944"/>
            <a:ext cx="3288272" cy="365125"/>
          </a:xfrm>
        </p:spPr>
        <p:txBody>
          <a:bodyPr/>
          <a:lstStyle/>
          <a:p>
            <a:r>
              <a:rPr lang="it-IT" dirty="0" smtClean="0"/>
              <a:t>Elaborazione Servizio Economia Locale CCIAA Brindisi</a:t>
            </a:r>
            <a:endParaRPr lang="it-IT" dirty="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481328"/>
            <a:ext cx="8229600" cy="4525963"/>
          </a:xfrm>
        </p:spPr>
        <p:txBody>
          <a:bodyPr/>
          <a:lstStyle/>
          <a:p>
            <a:pPr>
              <a:buNone/>
            </a:pPr>
            <a:r>
              <a:rPr lang="it-IT" sz="3200" dirty="0" smtClean="0">
                <a:solidFill>
                  <a:schemeClr val="accent2">
                    <a:lumMod val="50000"/>
                  </a:schemeClr>
                </a:solidFill>
              </a:rPr>
              <a:t>I comparti in crescita :</a:t>
            </a:r>
          </a:p>
          <a:p>
            <a:endParaRPr lang="it-IT" dirty="0"/>
          </a:p>
        </p:txBody>
      </p:sp>
      <p:sp>
        <p:nvSpPr>
          <p:cNvPr id="3" name="Titolo 2"/>
          <p:cNvSpPr>
            <a:spLocks noGrp="1"/>
          </p:cNvSpPr>
          <p:nvPr>
            <p:ph type="title"/>
          </p:nvPr>
        </p:nvSpPr>
        <p:spPr>
          <a:xfrm>
            <a:off x="457200" y="274638"/>
            <a:ext cx="8229600" cy="706090"/>
          </a:xfrm>
        </p:spPr>
        <p:txBody>
          <a:bodyPr anchor="ctr">
            <a:noAutofit/>
          </a:bodyPr>
          <a:lstStyle/>
          <a:p>
            <a:pPr algn="ctr"/>
            <a:r>
              <a:rPr lang="it-IT" sz="2800" dirty="0" smtClean="0">
                <a:solidFill>
                  <a:schemeClr val="accent2">
                    <a:lumMod val="50000"/>
                  </a:schemeClr>
                </a:solidFill>
                <a:effectLst/>
              </a:rPr>
              <a:t>TESSUTO IMPRENDITORIALE </a:t>
            </a:r>
            <a:br>
              <a:rPr lang="it-IT" sz="2800" dirty="0" smtClean="0">
                <a:solidFill>
                  <a:schemeClr val="accent2">
                    <a:lumMod val="50000"/>
                  </a:schemeClr>
                </a:solidFill>
                <a:effectLst/>
              </a:rPr>
            </a:br>
            <a:r>
              <a:rPr lang="it-IT" sz="2800" dirty="0" smtClean="0">
                <a:solidFill>
                  <a:schemeClr val="accent2">
                    <a:lumMod val="50000"/>
                  </a:schemeClr>
                </a:solidFill>
                <a:effectLst/>
              </a:rPr>
              <a:t>Dinamiche settoriali</a:t>
            </a:r>
            <a:endParaRPr lang="it-IT" sz="2800" i="1" dirty="0">
              <a:solidFill>
                <a:schemeClr val="accent2">
                  <a:lumMod val="50000"/>
                </a:schemeClr>
              </a:solidFill>
              <a:effectLst/>
            </a:endParaRPr>
          </a:p>
        </p:txBody>
      </p:sp>
      <p:graphicFrame>
        <p:nvGraphicFramePr>
          <p:cNvPr id="4" name="Tabella 3"/>
          <p:cNvGraphicFramePr>
            <a:graphicFrameLocks noGrp="1"/>
          </p:cNvGraphicFramePr>
          <p:nvPr/>
        </p:nvGraphicFramePr>
        <p:xfrm>
          <a:off x="575556" y="2276872"/>
          <a:ext cx="7992888" cy="3505200"/>
        </p:xfrm>
        <a:graphic>
          <a:graphicData uri="http://schemas.openxmlformats.org/drawingml/2006/table">
            <a:tbl>
              <a:tblPr firstRow="1" bandRow="1">
                <a:tableStyleId>{5C22544A-7EE6-4342-B048-85BDC9FD1C3A}</a:tableStyleId>
              </a:tblPr>
              <a:tblGrid>
                <a:gridCol w="3965416"/>
                <a:gridCol w="4027472"/>
              </a:tblGrid>
              <a:tr h="634345">
                <a:tc>
                  <a:txBody>
                    <a:bodyPr/>
                    <a:lstStyle/>
                    <a:p>
                      <a:pPr algn="just"/>
                      <a:r>
                        <a:rPr lang="it-IT" sz="2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Attività finanziarie e assicurative</a:t>
                      </a:r>
                      <a:endParaRPr lang="it-IT" sz="2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70C0"/>
                    </a:solidFill>
                  </a:tcPr>
                </a:tc>
                <a:tc>
                  <a:txBody>
                    <a:bodyPr/>
                    <a:lstStyle/>
                    <a:p>
                      <a:pPr algn="ctr"/>
                      <a:r>
                        <a:rPr lang="it-IT" sz="32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+1,98%</a:t>
                      </a:r>
                      <a:endParaRPr lang="it-IT" sz="32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70C0"/>
                    </a:solidFill>
                  </a:tcPr>
                </a:tc>
              </a:tr>
              <a:tr h="362483">
                <a:tc>
                  <a:txBody>
                    <a:bodyPr/>
                    <a:lstStyle/>
                    <a:p>
                      <a:pPr algn="just"/>
                      <a:endParaRPr lang="it-IT" sz="2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906207">
                <a:tc>
                  <a:txBody>
                    <a:bodyPr/>
                    <a:lstStyle/>
                    <a:p>
                      <a:pPr algn="just"/>
                      <a:r>
                        <a:rPr lang="it-IT" sz="2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Noleggio, agenzie di viaggio, servizi</a:t>
                      </a:r>
                      <a:r>
                        <a:rPr lang="it-IT" sz="2400" b="1" cap="none" spc="0" baseline="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di supporto alle imprese</a:t>
                      </a:r>
                      <a:endParaRPr lang="it-IT" sz="2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70C0"/>
                    </a:solidFill>
                  </a:tcPr>
                </a:tc>
                <a:tc>
                  <a:txBody>
                    <a:bodyPr/>
                    <a:lstStyle/>
                    <a:p>
                      <a:pPr algn="ctr"/>
                      <a:r>
                        <a:rPr lang="it-IT" sz="32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+1,01%</a:t>
                      </a:r>
                      <a:endParaRPr lang="it-IT" sz="32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70C0"/>
                    </a:solidFill>
                  </a:tcPr>
                </a:tc>
              </a:tr>
              <a:tr h="362483">
                <a:tc>
                  <a:txBody>
                    <a:bodyPr/>
                    <a:lstStyle/>
                    <a:p>
                      <a:endParaRPr lang="it-IT" sz="2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62483">
                <a:tc>
                  <a:txBody>
                    <a:bodyPr/>
                    <a:lstStyle/>
                    <a:p>
                      <a:r>
                        <a:rPr lang="it-IT" sz="2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istruzione</a:t>
                      </a:r>
                      <a:endParaRPr lang="it-IT" sz="2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70C0"/>
                    </a:solidFill>
                  </a:tcPr>
                </a:tc>
                <a:tc>
                  <a:txBody>
                    <a:bodyPr/>
                    <a:lstStyle/>
                    <a:p>
                      <a:pPr algn="ctr"/>
                      <a:r>
                        <a:rPr lang="it-IT" sz="32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+0,73%</a:t>
                      </a:r>
                      <a:endParaRPr lang="it-IT" sz="32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70C0"/>
                    </a:solidFill>
                  </a:tcPr>
                </a:tc>
              </a:tr>
            </a:tbl>
          </a:graphicData>
        </a:graphic>
      </p:graphicFrame>
      <p:pic>
        <p:nvPicPr>
          <p:cNvPr id="38925" name="Picture 13" descr="C:\Users\cbr0091\AppData\Local\Microsoft\Windows\Temporary Internet Files\Content.IE5\1JFHD81C\MC900088888[1].wmf"/>
          <p:cNvPicPr>
            <a:picLocks noChangeAspect="1" noChangeArrowheads="1"/>
          </p:cNvPicPr>
          <p:nvPr/>
        </p:nvPicPr>
        <p:blipFill>
          <a:blip r:embed="rId2" cstate="print"/>
          <a:srcRect/>
          <a:stretch>
            <a:fillRect/>
          </a:stretch>
        </p:blipFill>
        <p:spPr bwMode="auto">
          <a:xfrm>
            <a:off x="7020272" y="332656"/>
            <a:ext cx="1276502" cy="1815998"/>
          </a:xfrm>
          <a:prstGeom prst="rect">
            <a:avLst/>
          </a:prstGeom>
          <a:noFill/>
        </p:spPr>
      </p:pic>
      <p:sp>
        <p:nvSpPr>
          <p:cNvPr id="6" name="Segnaposto piè di pagina 5"/>
          <p:cNvSpPr>
            <a:spLocks noGrp="1"/>
          </p:cNvSpPr>
          <p:nvPr>
            <p:ph type="ftr" sz="quarter" idx="11"/>
          </p:nvPr>
        </p:nvSpPr>
        <p:spPr>
          <a:xfrm>
            <a:off x="4380072" y="6407944"/>
            <a:ext cx="3360280" cy="365125"/>
          </a:xfrm>
        </p:spPr>
        <p:txBody>
          <a:bodyPr/>
          <a:lstStyle/>
          <a:p>
            <a:r>
              <a:rPr lang="it-IT" dirty="0" smtClean="0"/>
              <a:t>Elaborazione Servizio Economia Locale CCIAA Brindisi</a:t>
            </a:r>
            <a:endParaRPr lang="it-I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764704"/>
            <a:ext cx="8229600" cy="5242587"/>
          </a:xfrm>
        </p:spPr>
        <p:txBody>
          <a:bodyPr/>
          <a:lstStyle/>
          <a:p>
            <a:pPr>
              <a:buNone/>
            </a:pPr>
            <a:r>
              <a:rPr lang="it-IT" dirty="0" smtClean="0">
                <a:solidFill>
                  <a:schemeClr val="accent2">
                    <a:lumMod val="50000"/>
                  </a:schemeClr>
                </a:solidFill>
              </a:rPr>
              <a:t>….e quelli in calo</a:t>
            </a:r>
          </a:p>
          <a:p>
            <a:pPr>
              <a:buNone/>
            </a:pPr>
            <a:endParaRPr lang="it-IT" dirty="0" smtClean="0"/>
          </a:p>
          <a:p>
            <a:pPr>
              <a:buNone/>
            </a:pPr>
            <a:r>
              <a:rPr lang="it-IT" dirty="0" smtClean="0"/>
              <a:t>  </a:t>
            </a:r>
            <a:endParaRPr lang="it-IT" dirty="0"/>
          </a:p>
        </p:txBody>
      </p:sp>
      <p:sp>
        <p:nvSpPr>
          <p:cNvPr id="3" name="Titolo 2"/>
          <p:cNvSpPr>
            <a:spLocks noGrp="1"/>
          </p:cNvSpPr>
          <p:nvPr>
            <p:ph type="title"/>
          </p:nvPr>
        </p:nvSpPr>
        <p:spPr>
          <a:xfrm>
            <a:off x="457200" y="274638"/>
            <a:ext cx="8229600" cy="202034"/>
          </a:xfrm>
        </p:spPr>
        <p:txBody>
          <a:bodyPr>
            <a:normAutofit fontScale="90000"/>
          </a:bodyPr>
          <a:lstStyle/>
          <a:p>
            <a:endParaRPr lang="it-IT" dirty="0"/>
          </a:p>
        </p:txBody>
      </p:sp>
      <p:pic>
        <p:nvPicPr>
          <p:cNvPr id="39939" name="Picture 3" descr="C:\Users\cbr0091\AppData\Local\Microsoft\Windows\Temporary Internet Files\Content.IE5\22RSU426\MC900340098[1].wmf"/>
          <p:cNvPicPr>
            <a:picLocks noChangeAspect="1" noChangeArrowheads="1"/>
          </p:cNvPicPr>
          <p:nvPr/>
        </p:nvPicPr>
        <p:blipFill>
          <a:blip r:embed="rId2" cstate="print"/>
          <a:srcRect/>
          <a:stretch>
            <a:fillRect/>
          </a:stretch>
        </p:blipFill>
        <p:spPr bwMode="auto">
          <a:xfrm>
            <a:off x="7452320" y="548680"/>
            <a:ext cx="907085" cy="907085"/>
          </a:xfrm>
          <a:prstGeom prst="rect">
            <a:avLst/>
          </a:prstGeom>
          <a:noFill/>
        </p:spPr>
      </p:pic>
      <p:graphicFrame>
        <p:nvGraphicFramePr>
          <p:cNvPr id="6" name="Tabella 5"/>
          <p:cNvGraphicFramePr>
            <a:graphicFrameLocks noGrp="1"/>
          </p:cNvGraphicFramePr>
          <p:nvPr/>
        </p:nvGraphicFramePr>
        <p:xfrm>
          <a:off x="683568" y="1484785"/>
          <a:ext cx="7992888" cy="4464492"/>
        </p:xfrm>
        <a:graphic>
          <a:graphicData uri="http://schemas.openxmlformats.org/drawingml/2006/table">
            <a:tbl>
              <a:tblPr firstRow="1" bandRow="1">
                <a:tableStyleId>{5C22544A-7EE6-4342-B048-85BDC9FD1C3A}</a:tableStyleId>
              </a:tblPr>
              <a:tblGrid>
                <a:gridCol w="3965416"/>
                <a:gridCol w="4027472"/>
              </a:tblGrid>
              <a:tr h="680326">
                <a:tc>
                  <a:txBody>
                    <a:bodyPr/>
                    <a:lstStyle/>
                    <a:p>
                      <a:pPr algn="just"/>
                      <a:r>
                        <a:rPr lang="it-IT" sz="1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Estrazione di minerali da cave e miniere</a:t>
                      </a:r>
                      <a:endParaRPr lang="it-IT" sz="1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mpd="sng">
                      <a:noFill/>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a:r>
                        <a:rPr lang="it-IT" sz="1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r>
                        <a:rPr lang="it-IT" sz="20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8,33</a:t>
                      </a:r>
                      <a:r>
                        <a:rPr lang="it-IT" sz="1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it-IT" sz="1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ap="flat" cmpd="sng" algn="ctr">
                      <a:solidFill>
                        <a:schemeClr val="bg1"/>
                      </a:solidFill>
                      <a:prstDash val="solid"/>
                      <a:round/>
                      <a:headEnd type="none" w="med" len="med"/>
                      <a:tailEnd type="none" w="med" len="med"/>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r>
              <a:tr h="403919">
                <a:tc>
                  <a:txBody>
                    <a:bodyPr/>
                    <a:lstStyle/>
                    <a:p>
                      <a:pPr algn="just"/>
                      <a:r>
                        <a:rPr lang="it-IT" sz="1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Fornitura di acqua; reti fognarie</a:t>
                      </a:r>
                      <a:endParaRPr lang="it-IT" sz="1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a:r>
                        <a:rPr lang="it-IT" sz="1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r>
                        <a:rPr lang="it-IT" sz="20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6,25</a:t>
                      </a:r>
                      <a:r>
                        <a:rPr lang="it-IT" sz="1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it-IT" sz="1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r>
              <a:tr h="680326">
                <a:tc>
                  <a:txBody>
                    <a:bodyPr/>
                    <a:lstStyle/>
                    <a:p>
                      <a:r>
                        <a:rPr lang="it-IT" sz="1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Attività</a:t>
                      </a:r>
                      <a:r>
                        <a:rPr lang="it-IT" sz="1600" b="1" cap="none" spc="0" baseline="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artistiche, sportive di intrattenimento</a:t>
                      </a:r>
                      <a:endParaRPr lang="it-IT" sz="1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a:r>
                        <a:rPr lang="it-IT" sz="1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r>
                        <a:rPr lang="it-IT" sz="20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5,12</a:t>
                      </a:r>
                      <a:r>
                        <a:rPr lang="it-IT" sz="1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it-IT" sz="1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r>
              <a:tr h="403919">
                <a:tc>
                  <a:txBody>
                    <a:bodyPr/>
                    <a:lstStyle/>
                    <a:p>
                      <a:r>
                        <a:rPr lang="it-IT" sz="1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Agricoltura</a:t>
                      </a:r>
                      <a:endParaRPr lang="it-IT" sz="1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a:r>
                        <a:rPr lang="it-IT" sz="1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r>
                        <a:rPr lang="it-IT" sz="20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3,77</a:t>
                      </a:r>
                      <a:r>
                        <a:rPr lang="it-IT" sz="1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it-IT" sz="1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r>
              <a:tr h="403919">
                <a:tc>
                  <a:txBody>
                    <a:bodyPr/>
                    <a:lstStyle/>
                    <a:p>
                      <a:r>
                        <a:rPr lang="it-IT" sz="1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Attività manifatturiere</a:t>
                      </a:r>
                      <a:endParaRPr lang="it-IT" sz="1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a:r>
                        <a:rPr lang="it-IT" sz="1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r>
                        <a:rPr lang="it-IT" sz="20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3,42</a:t>
                      </a:r>
                      <a:r>
                        <a:rPr lang="it-IT" sz="1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it-IT" sz="1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r>
              <a:tr h="403919">
                <a:tc>
                  <a:txBody>
                    <a:bodyPr/>
                    <a:lstStyle/>
                    <a:p>
                      <a:r>
                        <a:rPr lang="it-IT" sz="1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Trasporto</a:t>
                      </a:r>
                      <a:endParaRPr lang="it-IT" sz="1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a:r>
                        <a:rPr lang="it-IT" sz="1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r>
                        <a:rPr lang="it-IT" sz="20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3,18</a:t>
                      </a:r>
                      <a:r>
                        <a:rPr lang="it-IT" sz="1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it-IT" sz="1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r>
              <a:tr h="403919">
                <a:tc>
                  <a:txBody>
                    <a:bodyPr/>
                    <a:lstStyle/>
                    <a:p>
                      <a:r>
                        <a:rPr lang="it-IT" sz="1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Costruzioni</a:t>
                      </a:r>
                      <a:endParaRPr lang="it-IT" sz="1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a:r>
                        <a:rPr lang="it-IT" sz="1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r>
                        <a:rPr lang="it-IT" sz="20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2,61</a:t>
                      </a:r>
                      <a:r>
                        <a:rPr lang="it-IT" sz="1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it-IT" sz="1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r>
              <a:tr h="403919">
                <a:tc>
                  <a:txBody>
                    <a:bodyPr/>
                    <a:lstStyle/>
                    <a:p>
                      <a:r>
                        <a:rPr lang="it-IT" sz="1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Attività immobiliari</a:t>
                      </a:r>
                      <a:endParaRPr lang="it-IT" sz="1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a:r>
                        <a:rPr lang="it-IT" sz="1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r>
                        <a:rPr lang="it-IT" sz="20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1,68</a:t>
                      </a:r>
                      <a:r>
                        <a:rPr lang="it-IT" sz="1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it-IT" sz="1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r>
              <a:tr h="680326">
                <a:tc>
                  <a:txBody>
                    <a:bodyPr/>
                    <a:lstStyle/>
                    <a:p>
                      <a:r>
                        <a:rPr lang="it-IT" sz="1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Commercio all’ingrosso e al dettaglio; riparazione di autoveicoli</a:t>
                      </a:r>
                      <a:endParaRPr lang="it-IT" sz="1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00B050"/>
                    </a:solidFill>
                  </a:tcPr>
                </a:tc>
                <a:tc>
                  <a:txBody>
                    <a:bodyPr/>
                    <a:lstStyle/>
                    <a:p>
                      <a:pPr algn="ctr"/>
                      <a:r>
                        <a:rPr lang="it-IT" sz="1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r>
                        <a:rPr lang="it-IT" sz="20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1,44</a:t>
                      </a:r>
                      <a:r>
                        <a:rPr lang="it-IT" sz="1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it-IT" sz="1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00B050"/>
                    </a:solidFill>
                  </a:tcPr>
                </a:tc>
              </a:tr>
            </a:tbl>
          </a:graphicData>
        </a:graphic>
      </p:graphicFrame>
      <p:sp>
        <p:nvSpPr>
          <p:cNvPr id="7" name="Segnaposto piè di pagina 6"/>
          <p:cNvSpPr>
            <a:spLocks noGrp="1"/>
          </p:cNvSpPr>
          <p:nvPr>
            <p:ph type="ftr" sz="quarter" idx="11"/>
          </p:nvPr>
        </p:nvSpPr>
        <p:spPr>
          <a:xfrm>
            <a:off x="4380072" y="6407944"/>
            <a:ext cx="3504296" cy="365125"/>
          </a:xfrm>
        </p:spPr>
        <p:txBody>
          <a:bodyPr/>
          <a:lstStyle/>
          <a:p>
            <a:r>
              <a:rPr lang="it-IT" dirty="0" smtClean="0"/>
              <a:t>Elaborazione Servizio Economia Locale CCIAA Brindisi</a:t>
            </a:r>
            <a:endParaRPr lang="it-IT" dirty="0"/>
          </a:p>
        </p:txBody>
      </p:sp>
      <p:graphicFrame>
        <p:nvGraphicFramePr>
          <p:cNvPr id="8" name="Tabella 7"/>
          <p:cNvGraphicFramePr>
            <a:graphicFrameLocks noGrp="1"/>
          </p:cNvGraphicFramePr>
          <p:nvPr/>
        </p:nvGraphicFramePr>
        <p:xfrm>
          <a:off x="7517219" y="6379535"/>
          <a:ext cx="208280" cy="365760"/>
        </p:xfrm>
        <a:graphic>
          <a:graphicData uri="http://schemas.openxmlformats.org/drawingml/2006/table">
            <a:tbl>
              <a:tblPr/>
              <a:tblGrid>
                <a:gridCol w="208280"/>
              </a:tblGrid>
              <a:tr h="0">
                <a:tc>
                  <a:txBody>
                    <a:bodyPr/>
                    <a:lstStyle/>
                    <a:p>
                      <a:endParaRPr lang="it-IT" dirty="0"/>
                    </a:p>
                  </a:txBody>
                  <a:tcPr>
                    <a:lnL w="12700" cmpd="sng">
                      <a:solidFill>
                        <a:schemeClr val="bg1"/>
                      </a:solidFill>
                      <a:prstDash val="solid"/>
                    </a:lnL>
                    <a:lnR w="12700" cmpd="sng">
                      <a:solidFill>
                        <a:schemeClr val="bg1"/>
                      </a:solidFill>
                      <a:prstDash val="solid"/>
                    </a:lnR>
                    <a:lnT w="12700" cmpd="sng">
                      <a:solidFill>
                        <a:schemeClr val="bg1"/>
                      </a:solidFill>
                      <a:prstDash val="solid"/>
                    </a:lnT>
                    <a:lnB w="12700" cmpd="sng">
                      <a:solidFill>
                        <a:schemeClr val="bg1"/>
                      </a:solidFill>
                      <a:prstDash val="soli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340768"/>
            <a:ext cx="8229600" cy="4666523"/>
          </a:xfrm>
        </p:spPr>
        <p:txBody>
          <a:bodyPr>
            <a:normAutofit/>
          </a:bodyPr>
          <a:lstStyle/>
          <a:p>
            <a:pPr marL="0" indent="0" algn="just">
              <a:buNone/>
            </a:pPr>
            <a:r>
              <a:rPr lang="it-IT" sz="3200" dirty="0" smtClean="0">
                <a:solidFill>
                  <a:schemeClr val="accent2">
                    <a:lumMod val="50000"/>
                  </a:schemeClr>
                </a:solidFill>
              </a:rPr>
              <a:t>A fine dicembre 2013 la base produttiva locale risulta composta da 36.736 imprese</a:t>
            </a:r>
          </a:p>
          <a:p>
            <a:endParaRPr lang="it-IT" sz="2800" dirty="0" smtClean="0">
              <a:solidFill>
                <a:schemeClr val="accent2">
                  <a:lumMod val="50000"/>
                </a:schemeClr>
              </a:solidFill>
            </a:endParaRPr>
          </a:p>
          <a:p>
            <a:pPr marL="0" indent="0">
              <a:buNone/>
            </a:pPr>
            <a:r>
              <a:rPr lang="it-IT" sz="3200" dirty="0" smtClean="0">
                <a:solidFill>
                  <a:schemeClr val="accent2">
                    <a:lumMod val="50000"/>
                  </a:schemeClr>
                </a:solidFill>
              </a:rPr>
              <a:t>Composizione </a:t>
            </a:r>
          </a:p>
          <a:p>
            <a:pPr marL="0" indent="0">
              <a:buNone/>
            </a:pPr>
            <a:r>
              <a:rPr lang="it-IT" sz="3200" dirty="0" smtClean="0">
                <a:solidFill>
                  <a:schemeClr val="accent2">
                    <a:lumMod val="50000"/>
                  </a:schemeClr>
                </a:solidFill>
              </a:rPr>
              <a:t>% imprese </a:t>
            </a:r>
          </a:p>
          <a:p>
            <a:pPr marL="0" indent="0">
              <a:buNone/>
            </a:pPr>
            <a:r>
              <a:rPr lang="it-IT" sz="3200" dirty="0" smtClean="0">
                <a:solidFill>
                  <a:schemeClr val="accent2">
                    <a:lumMod val="50000"/>
                  </a:schemeClr>
                </a:solidFill>
              </a:rPr>
              <a:t>per settore</a:t>
            </a:r>
            <a:endParaRPr lang="it-IT" sz="3200" dirty="0">
              <a:solidFill>
                <a:schemeClr val="accent2">
                  <a:lumMod val="50000"/>
                </a:schemeClr>
              </a:solidFill>
            </a:endParaRPr>
          </a:p>
        </p:txBody>
      </p:sp>
      <p:sp>
        <p:nvSpPr>
          <p:cNvPr id="3" name="Titolo 2"/>
          <p:cNvSpPr>
            <a:spLocks noGrp="1"/>
          </p:cNvSpPr>
          <p:nvPr>
            <p:ph type="title"/>
          </p:nvPr>
        </p:nvSpPr>
        <p:spPr>
          <a:xfrm>
            <a:off x="457200" y="274638"/>
            <a:ext cx="8229600" cy="778098"/>
          </a:xfrm>
        </p:spPr>
        <p:txBody>
          <a:bodyPr>
            <a:noAutofit/>
          </a:bodyPr>
          <a:lstStyle/>
          <a:p>
            <a:pPr algn="ctr"/>
            <a:r>
              <a:rPr lang="it-IT" sz="2800" dirty="0" smtClean="0">
                <a:solidFill>
                  <a:schemeClr val="accent2">
                    <a:lumMod val="50000"/>
                  </a:schemeClr>
                </a:solidFill>
                <a:effectLst/>
              </a:rPr>
              <a:t>TESSUTO IMPRENDITORIALE  </a:t>
            </a:r>
            <a:br>
              <a:rPr lang="it-IT" sz="2800" dirty="0" smtClean="0">
                <a:solidFill>
                  <a:schemeClr val="accent2">
                    <a:lumMod val="50000"/>
                  </a:schemeClr>
                </a:solidFill>
                <a:effectLst/>
              </a:rPr>
            </a:br>
            <a:r>
              <a:rPr lang="it-IT" sz="2800" dirty="0" smtClean="0">
                <a:solidFill>
                  <a:schemeClr val="accent2">
                    <a:lumMod val="50000"/>
                  </a:schemeClr>
                </a:solidFill>
                <a:effectLst/>
              </a:rPr>
              <a:t>Consistenza</a:t>
            </a:r>
            <a:endParaRPr lang="it-IT" sz="2800" dirty="0">
              <a:solidFill>
                <a:schemeClr val="accent2">
                  <a:lumMod val="50000"/>
                </a:schemeClr>
              </a:solidFill>
              <a:effectLst/>
            </a:endParaRPr>
          </a:p>
        </p:txBody>
      </p:sp>
      <p:graphicFrame>
        <p:nvGraphicFramePr>
          <p:cNvPr id="5" name="Grafico 4"/>
          <p:cNvGraphicFramePr/>
          <p:nvPr/>
        </p:nvGraphicFramePr>
        <p:xfrm>
          <a:off x="3203848" y="2420888"/>
          <a:ext cx="5644531" cy="3816424"/>
        </p:xfrm>
        <a:graphic>
          <a:graphicData uri="http://schemas.openxmlformats.org/drawingml/2006/chart">
            <c:chart xmlns:c="http://schemas.openxmlformats.org/drawingml/2006/chart" xmlns:r="http://schemas.openxmlformats.org/officeDocument/2006/relationships" r:id="rId2"/>
          </a:graphicData>
        </a:graphic>
      </p:graphicFrame>
      <p:sp>
        <p:nvSpPr>
          <p:cNvPr id="6" name="Segnaposto piè di pagina 5"/>
          <p:cNvSpPr>
            <a:spLocks noGrp="1"/>
          </p:cNvSpPr>
          <p:nvPr>
            <p:ph type="ftr" sz="quarter" idx="11"/>
          </p:nvPr>
        </p:nvSpPr>
        <p:spPr>
          <a:xfrm>
            <a:off x="4380072" y="6407944"/>
            <a:ext cx="3360280" cy="365125"/>
          </a:xfrm>
        </p:spPr>
        <p:txBody>
          <a:bodyPr/>
          <a:lstStyle/>
          <a:p>
            <a:r>
              <a:rPr lang="it-IT" dirty="0" smtClean="0"/>
              <a:t>Elaborazione Servizio Economia Locale CCIAA Brindisi</a:t>
            </a:r>
            <a:endParaRPr lang="it-I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51520" y="1268760"/>
            <a:ext cx="8435280" cy="4752528"/>
          </a:xfrm>
        </p:spPr>
        <p:txBody>
          <a:bodyPr anchor="ctr">
            <a:normAutofit fontScale="92500" lnSpcReduction="20000"/>
          </a:bodyPr>
          <a:lstStyle/>
          <a:p>
            <a:pPr marL="0" indent="0" algn="just">
              <a:buNone/>
            </a:pPr>
            <a:r>
              <a:rPr lang="it-IT" sz="3500" dirty="0" smtClean="0">
                <a:solidFill>
                  <a:schemeClr val="accent2">
                    <a:lumMod val="50000"/>
                  </a:schemeClr>
                </a:solidFill>
              </a:rPr>
              <a:t>A fine dicembre 2013 le IMPRESE ARTIGIANE sono 7.446 pari al 20,3% del totale imprese </a:t>
            </a:r>
          </a:p>
          <a:p>
            <a:pPr marL="0" indent="0">
              <a:buNone/>
            </a:pPr>
            <a:endParaRPr lang="it-IT" sz="2800" dirty="0" smtClean="0">
              <a:solidFill>
                <a:schemeClr val="accent2">
                  <a:lumMod val="50000"/>
                </a:schemeClr>
              </a:solidFill>
            </a:endParaRPr>
          </a:p>
          <a:p>
            <a:pPr marL="0" indent="0">
              <a:buNone/>
            </a:pPr>
            <a:endParaRPr lang="it-IT" sz="2800" dirty="0" smtClean="0">
              <a:solidFill>
                <a:schemeClr val="accent2">
                  <a:lumMod val="50000"/>
                </a:schemeClr>
              </a:solidFill>
            </a:endParaRPr>
          </a:p>
          <a:p>
            <a:pPr marL="0" indent="0">
              <a:buNone/>
            </a:pPr>
            <a:endParaRPr lang="it-IT" sz="2800" dirty="0" smtClean="0">
              <a:solidFill>
                <a:schemeClr val="accent2">
                  <a:lumMod val="50000"/>
                </a:schemeClr>
              </a:solidFill>
            </a:endParaRPr>
          </a:p>
          <a:p>
            <a:pPr marL="0" indent="0">
              <a:buNone/>
            </a:pPr>
            <a:r>
              <a:rPr lang="it-IT" sz="3500" dirty="0" smtClean="0">
                <a:solidFill>
                  <a:schemeClr val="accent2">
                    <a:lumMod val="50000"/>
                  </a:schemeClr>
                </a:solidFill>
              </a:rPr>
              <a:t>IL TASSO DI CRESCITA</a:t>
            </a:r>
          </a:p>
          <a:p>
            <a:pPr marL="0" indent="0">
              <a:buNone/>
            </a:pPr>
            <a:endParaRPr lang="it-IT" sz="2800" dirty="0" smtClean="0">
              <a:solidFill>
                <a:schemeClr val="accent2">
                  <a:lumMod val="50000"/>
                </a:schemeClr>
              </a:solidFill>
            </a:endParaRPr>
          </a:p>
          <a:p>
            <a:pPr marL="0" indent="0">
              <a:buNone/>
            </a:pPr>
            <a:endParaRPr lang="it-IT" sz="2800" dirty="0" smtClean="0">
              <a:solidFill>
                <a:schemeClr val="accent2">
                  <a:lumMod val="50000"/>
                </a:schemeClr>
              </a:solidFill>
            </a:endParaRPr>
          </a:p>
          <a:p>
            <a:pPr marL="0" indent="0" algn="just">
              <a:buNone/>
            </a:pPr>
            <a:r>
              <a:rPr lang="it-IT" sz="2600" dirty="0" smtClean="0">
                <a:solidFill>
                  <a:schemeClr val="accent2">
                    <a:lumMod val="50000"/>
                  </a:schemeClr>
                </a:solidFill>
              </a:rPr>
              <a:t>In crescita il settore NOLEGGIO (+5,47%) e ALLOGGIO E RISTORAZIONE (+0,34%). In calo AGRICOLTURA (-10%), SERVIZI DI INFORMAZIONE (-8,33%), ATTIVITA’ ARTISTICHE (-8%).</a:t>
            </a:r>
            <a:endParaRPr lang="it-IT" sz="2600" dirty="0">
              <a:solidFill>
                <a:schemeClr val="accent2">
                  <a:lumMod val="50000"/>
                </a:schemeClr>
              </a:solidFill>
            </a:endParaRPr>
          </a:p>
        </p:txBody>
      </p:sp>
      <p:sp>
        <p:nvSpPr>
          <p:cNvPr id="3" name="Titolo 2"/>
          <p:cNvSpPr>
            <a:spLocks noGrp="1"/>
          </p:cNvSpPr>
          <p:nvPr>
            <p:ph type="title"/>
          </p:nvPr>
        </p:nvSpPr>
        <p:spPr>
          <a:xfrm>
            <a:off x="457200" y="274638"/>
            <a:ext cx="8229600" cy="850106"/>
          </a:xfrm>
        </p:spPr>
        <p:txBody>
          <a:bodyPr>
            <a:noAutofit/>
          </a:bodyPr>
          <a:lstStyle/>
          <a:p>
            <a:pPr algn="ctr"/>
            <a:r>
              <a:rPr lang="it-IT" sz="2800" dirty="0" smtClean="0">
                <a:solidFill>
                  <a:schemeClr val="accent2">
                    <a:lumMod val="50000"/>
                  </a:schemeClr>
                </a:solidFill>
              </a:rPr>
              <a:t>TESSUTO  IMPRENDITORIALE </a:t>
            </a:r>
            <a:br>
              <a:rPr lang="it-IT" sz="2800" dirty="0" smtClean="0">
                <a:solidFill>
                  <a:schemeClr val="accent2">
                    <a:lumMod val="50000"/>
                  </a:schemeClr>
                </a:solidFill>
              </a:rPr>
            </a:br>
            <a:r>
              <a:rPr lang="it-IT" sz="2800" dirty="0" smtClean="0">
                <a:solidFill>
                  <a:schemeClr val="accent2">
                    <a:lumMod val="50000"/>
                  </a:schemeClr>
                </a:solidFill>
              </a:rPr>
              <a:t>Imprese</a:t>
            </a:r>
            <a:r>
              <a:rPr lang="it-IT" sz="2800" baseline="0" dirty="0" smtClean="0">
                <a:solidFill>
                  <a:schemeClr val="accent2">
                    <a:lumMod val="50000"/>
                  </a:schemeClr>
                </a:solidFill>
              </a:rPr>
              <a:t> artigiane</a:t>
            </a:r>
            <a:endParaRPr lang="it-IT" sz="2800" dirty="0">
              <a:solidFill>
                <a:schemeClr val="accent2">
                  <a:lumMod val="50000"/>
                </a:schemeClr>
              </a:solidFill>
            </a:endParaRPr>
          </a:p>
        </p:txBody>
      </p:sp>
      <p:graphicFrame>
        <p:nvGraphicFramePr>
          <p:cNvPr id="4" name="Tabella 3"/>
          <p:cNvGraphicFramePr>
            <a:graphicFrameLocks noGrp="1"/>
          </p:cNvGraphicFramePr>
          <p:nvPr/>
        </p:nvGraphicFramePr>
        <p:xfrm>
          <a:off x="4716016" y="2420888"/>
          <a:ext cx="3863752" cy="2035392"/>
        </p:xfrm>
        <a:graphic>
          <a:graphicData uri="http://schemas.openxmlformats.org/drawingml/2006/table">
            <a:tbl>
              <a:tblPr firstRow="1" bandRow="1">
                <a:tableStyleId>{5C22544A-7EE6-4342-B048-85BDC9FD1C3A}</a:tableStyleId>
              </a:tblPr>
              <a:tblGrid>
                <a:gridCol w="1931876"/>
                <a:gridCol w="1931876"/>
              </a:tblGrid>
              <a:tr h="434624">
                <a:tc>
                  <a:txBody>
                    <a:bodyPr/>
                    <a:lstStyle/>
                    <a:p>
                      <a:pPr algn="ctr"/>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Brindisi</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B050"/>
                    </a:solidFill>
                  </a:tcPr>
                </a:tc>
                <a:tc>
                  <a:txBody>
                    <a:bodyPr/>
                    <a:lstStyle/>
                    <a:p>
                      <a:pPr algn="ctr"/>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-1,82%</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00B050"/>
                    </a:solidFill>
                  </a:tcPr>
                </a:tc>
              </a:tr>
              <a:tr h="356176">
                <a:tc>
                  <a:txBody>
                    <a:bodyPr/>
                    <a:lstStyle/>
                    <a:p>
                      <a:pPr algn="ct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434624">
                <a:tc>
                  <a:txBody>
                    <a:bodyPr/>
                    <a:lstStyle/>
                    <a:p>
                      <a:pPr algn="ctr"/>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Puglia</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C000"/>
                    </a:solidFill>
                  </a:tcPr>
                </a:tc>
                <a:tc>
                  <a:txBody>
                    <a:bodyPr/>
                    <a:lstStyle/>
                    <a:p>
                      <a:pPr algn="ctr"/>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-2,38%</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C000"/>
                    </a:solidFill>
                  </a:tcPr>
                </a:tc>
              </a:tr>
              <a:tr h="356176">
                <a:tc>
                  <a:txBody>
                    <a:bodyPr/>
                    <a:lstStyle/>
                    <a:p>
                      <a:pPr algn="ct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34624">
                <a:tc>
                  <a:txBody>
                    <a:bodyPr/>
                    <a:lstStyle/>
                    <a:p>
                      <a:pPr algn="ctr"/>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Italia</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B0F0"/>
                    </a:solidFill>
                  </a:tcPr>
                </a:tc>
                <a:tc>
                  <a:txBody>
                    <a:bodyPr/>
                    <a:lstStyle/>
                    <a:p>
                      <a:pPr algn="ctr"/>
                      <a:r>
                        <a:rPr lang="it-IT"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-1,94%</a:t>
                      </a:r>
                      <a:endParaRPr lang="it-IT"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B0F0"/>
                    </a:solidFill>
                  </a:tcPr>
                </a:tc>
              </a:tr>
            </a:tbl>
          </a:graphicData>
        </a:graphic>
      </p:graphicFrame>
      <p:sp>
        <p:nvSpPr>
          <p:cNvPr id="5" name="Segnaposto piè di pagina 4"/>
          <p:cNvSpPr>
            <a:spLocks noGrp="1"/>
          </p:cNvSpPr>
          <p:nvPr>
            <p:ph type="ftr" sz="quarter" idx="11"/>
          </p:nvPr>
        </p:nvSpPr>
        <p:spPr>
          <a:xfrm>
            <a:off x="4380072" y="6407944"/>
            <a:ext cx="3288272" cy="365125"/>
          </a:xfrm>
        </p:spPr>
        <p:txBody>
          <a:bodyPr/>
          <a:lstStyle/>
          <a:p>
            <a:r>
              <a:rPr lang="it-IT" dirty="0" smtClean="0"/>
              <a:t>Elaborazione Servizio Economia Locale CCIAA Brindisi</a:t>
            </a:r>
            <a:endParaRPr lang="it-IT"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iale">
  <a:themeElements>
    <a:clrScheme name="Galassia">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Personalizzato 2">
      <a:majorFont>
        <a:latin typeface="Tahoma"/>
        <a:ea typeface=""/>
        <a:cs typeface=""/>
      </a:majorFont>
      <a:minorFont>
        <a:latin typeface="Tahoma"/>
        <a:ea typeface=""/>
        <a:cs typeface=""/>
      </a:minorFont>
    </a:fontScheme>
    <a:fmtScheme name="Vial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Concourse</Template>
  <TotalTime>2181</TotalTime>
  <Words>4510</Words>
  <Application>Microsoft Office PowerPoint</Application>
  <PresentationFormat>Presentazione su schermo (4:3)</PresentationFormat>
  <Paragraphs>1082</Paragraphs>
  <Slides>48</Slides>
  <Notes>4</Notes>
  <HiddenSlides>0</HiddenSlides>
  <MMClips>0</MMClips>
  <ScaleCrop>false</ScaleCrop>
  <HeadingPairs>
    <vt:vector size="4" baseType="variant">
      <vt:variant>
        <vt:lpstr>Tema</vt:lpstr>
      </vt:variant>
      <vt:variant>
        <vt:i4>1</vt:i4>
      </vt:variant>
      <vt:variant>
        <vt:lpstr>Titoli diapositive</vt:lpstr>
      </vt:variant>
      <vt:variant>
        <vt:i4>48</vt:i4>
      </vt:variant>
    </vt:vector>
  </HeadingPairs>
  <TitlesOfParts>
    <vt:vector size="49" baseType="lpstr">
      <vt:lpstr>Viale</vt:lpstr>
      <vt:lpstr>Rapporto della Provincia di Brindisi 2014</vt:lpstr>
      <vt:lpstr>Sommario</vt:lpstr>
      <vt:lpstr>il sistema imprenditoriale la demografia delle imprese</vt:lpstr>
      <vt:lpstr>LA DEMOGRAFIA DELLE IMPRESE</vt:lpstr>
      <vt:lpstr> il sistema imprenditoriale la demografia delle imprese</vt:lpstr>
      <vt:lpstr>TESSUTO IMPRENDITORIALE  Dinamiche settoriali</vt:lpstr>
      <vt:lpstr>Diapositiva 7</vt:lpstr>
      <vt:lpstr>TESSUTO IMPRENDITORIALE   Consistenza</vt:lpstr>
      <vt:lpstr>TESSUTO  IMPRENDITORIALE  Imprese artigiane</vt:lpstr>
      <vt:lpstr>TESSUTO  IMPRENDITORIALE  Dinamiche per forma giuridica</vt:lpstr>
      <vt:lpstr>IL SISTEMA IMPRENDITORIALE IMPRENDITORIA GIOVANILE</vt:lpstr>
      <vt:lpstr> I SETTORI CON MAGGIORE INCIDENZA DI IMPRESE GIOVANILI </vt:lpstr>
      <vt:lpstr>Società a responsabilità limitata semplificata e imprese giovanili</vt:lpstr>
      <vt:lpstr>Iscrizioni nel corso del 2013 e stock delle imprese registrate al 31 dicembre 2013 delle società a responsabilità limitata semplificata</vt:lpstr>
      <vt:lpstr>Il sistema imprenditoriale Imprenditoria Femminile</vt:lpstr>
      <vt:lpstr>IMPRENDITORIA FEMMINILE</vt:lpstr>
      <vt:lpstr>I RISULTATI ECONOMICI Valore della produzione anni 2010/2012</vt:lpstr>
      <vt:lpstr>Principali aggregati economici delle società di capitali della provincia di Brindisi (valori assoluti e variazioni percentuali annue- anni 2010-2012)</vt:lpstr>
      <vt:lpstr>Dinamica del valore della produzione delle società per dimensione (variazioni percentuali annue - anni 2011 e 2012) </vt:lpstr>
      <vt:lpstr>FALLIMENTI E LIQUIDAZIONI Stock delle imprese con procedura concorsuale per forma giuridica periodo 2008/2013</vt:lpstr>
      <vt:lpstr>Stock delle imprese  in scioglimento o liquidazione per forma giuridica periodo 2008/2013</vt:lpstr>
      <vt:lpstr> L’occupazione </vt:lpstr>
      <vt:lpstr>    IL MERCATO DEL LAVORO  Occupati </vt:lpstr>
      <vt:lpstr>IL MERCATO DEL LAVORO  Tasso di disoccupazione</vt:lpstr>
      <vt:lpstr>La ricchezza Reddito</vt:lpstr>
      <vt:lpstr>LA RICCHEZZA   Reddito pro capite</vt:lpstr>
      <vt:lpstr>I CONSUMI       </vt:lpstr>
      <vt:lpstr>L’internazionalizzazione Il commercio estero dei beni</vt:lpstr>
      <vt:lpstr>L’ INTERNAZIONALIZZAZIONE </vt:lpstr>
      <vt:lpstr>L’INTERNAZIONALIZZAZIONE   Importazioni</vt:lpstr>
      <vt:lpstr>Il sistema creditizio I depositi </vt:lpstr>
      <vt:lpstr>I DEPOSITI E GLI IMPIEGHI</vt:lpstr>
      <vt:lpstr>L’innovazione I brevetti italiani</vt:lpstr>
      <vt:lpstr>La popolazione La popolazione residente</vt:lpstr>
      <vt:lpstr>LE INFRASTRUTTURE PROVINCIALI Il porto</vt:lpstr>
      <vt:lpstr>Le infrastrutture provinciali Porto</vt:lpstr>
      <vt:lpstr>Le infrastrutture provinciali Aeroporto</vt:lpstr>
      <vt:lpstr>Le infrastrutture provinciali  Aeroporto</vt:lpstr>
      <vt:lpstr>Le infrastrutture provinciali Gli indicatori infrastrutturali</vt:lpstr>
      <vt:lpstr>GLI INDICATORI INFRASTRUTTURALI</vt:lpstr>
      <vt:lpstr>LA SPESA TURISTICA Saldo della spesa del turismo internazionale delle province pugliesi Serie 2009-2013. Dati in milioni di euro </vt:lpstr>
      <vt:lpstr>LA SPESA TURISTICA</vt:lpstr>
      <vt:lpstr>IL TURISMO LA DOMANDA TURISTICA</vt:lpstr>
      <vt:lpstr>IL TURISMO  provincia di Brindisi Rapporto di composizione anno 2013</vt:lpstr>
      <vt:lpstr>Arrivi e presenze totali provincia di Brindisi anno 2013 per tipologia di struttura</vt:lpstr>
      <vt:lpstr> Presenze italiani anno 2013 provincia di Brindisi per regione di provenienza</vt:lpstr>
      <vt:lpstr>Presenze stranieri anno 2013 provincia di Brindisi per nazione di provenienza</vt:lpstr>
      <vt:lpstr>Il report completo è disponibile da oggi sul sito camerale:  www.br.camcom.it/Aree tematiche/ Statistiche e studi/ Report Statistici/ Giornata Economia 2014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L’ECONOMIA REALE DAL PUNTO DI OSSERVAZIONE DELLE CAMERE DI COMMERCIO</dc:title>
  <dc:creator>Mariella Palmieri</dc:creator>
  <cp:lastModifiedBy>cbr0091</cp:lastModifiedBy>
  <cp:revision>240</cp:revision>
  <dcterms:created xsi:type="dcterms:W3CDTF">2013-05-22T13:15:52Z</dcterms:created>
  <dcterms:modified xsi:type="dcterms:W3CDTF">2014-06-06T07:54:20Z</dcterms:modified>
</cp:coreProperties>
</file>